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notesSlides/notesSlide4.xml" ContentType="application/vnd.openxmlformats-officedocument.presentationml.notesSlide+xml"/>
  <Override PartName="/ppt/comments/comment13.xml" ContentType="application/vnd.openxmlformats-officedocument.presentationml.comments+xml"/>
  <Override PartName="/ppt/notesSlides/notesSlide5.xml" ContentType="application/vnd.openxmlformats-officedocument.presentationml.notesSlide+xml"/>
  <Override PartName="/ppt/comments/comment14.xml" ContentType="application/vnd.openxmlformats-officedocument.presentationml.comments+xml"/>
  <Override PartName="/ppt/notesSlides/notesSlide6.xml" ContentType="application/vnd.openxmlformats-officedocument.presentationml.notesSlide+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notesSlides/notesSlide7.xml" ContentType="application/vnd.openxmlformats-officedocument.presentationml.notesSlide+xml"/>
  <Override PartName="/ppt/comments/comment18.xml" ContentType="application/vnd.openxmlformats-officedocument.presentationml.comments+xml"/>
  <Override PartName="/ppt/comments/comment1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7" r:id="rId2"/>
    <p:sldId id="258" r:id="rId3"/>
    <p:sldId id="259" r:id="rId4"/>
    <p:sldId id="304" r:id="rId5"/>
    <p:sldId id="261" r:id="rId6"/>
    <p:sldId id="267" r:id="rId7"/>
    <p:sldId id="263" r:id="rId8"/>
    <p:sldId id="264" r:id="rId9"/>
    <p:sldId id="272" r:id="rId10"/>
    <p:sldId id="270" r:id="rId11"/>
    <p:sldId id="273" r:id="rId12"/>
    <p:sldId id="271" r:id="rId13"/>
    <p:sldId id="277" r:id="rId14"/>
    <p:sldId id="278" r:id="rId15"/>
    <p:sldId id="281" r:id="rId16"/>
    <p:sldId id="307" r:id="rId17"/>
    <p:sldId id="282" r:id="rId18"/>
    <p:sldId id="298" r:id="rId19"/>
    <p:sldId id="301" r:id="rId20"/>
    <p:sldId id="299" r:id="rId21"/>
    <p:sldId id="302" r:id="rId22"/>
    <p:sldId id="300" r:id="rId23"/>
    <p:sldId id="289" r:id="rId24"/>
    <p:sldId id="297" r:id="rId25"/>
    <p:sldId id="291" r:id="rId26"/>
    <p:sldId id="292" r:id="rId27"/>
    <p:sldId id="293" r:id="rId28"/>
    <p:sldId id="294" r:id="rId29"/>
    <p:sldId id="295" r:id="rId30"/>
  </p:sldIdLst>
  <p:sldSz cx="2437765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s, Kaitlin" initials="BK" lastIdx="2" clrIdx="0">
    <p:extLst>
      <p:ext uri="{19B8F6BF-5375-455C-9EA6-DF929625EA0E}">
        <p15:presenceInfo xmlns:p15="http://schemas.microsoft.com/office/powerpoint/2012/main" userId="S-1-5-21-527237240-963894560-725345543-12117145" providerId="AD"/>
      </p:ext>
    </p:extLst>
  </p:cmAuthor>
  <p:cmAuthor id="2" name="Nick Brothers" initials="NB" lastIdx="1" clrIdx="1">
    <p:extLst>
      <p:ext uri="{19B8F6BF-5375-455C-9EA6-DF929625EA0E}">
        <p15:presenceInfo xmlns:p15="http://schemas.microsoft.com/office/powerpoint/2012/main" userId="1BDRAupL7PSiaW9Y8JkUfvXNAOuPlgEOxQoCHEkQp9M=" providerId="None"/>
      </p:ext>
    </p:extLst>
  </p:cmAuthor>
  <p:cmAuthor id="3" name="Bruno,Maribel (HHSC)" initials="B(" lastIdx="31" clrIdx="2">
    <p:extLst>
      <p:ext uri="{19B8F6BF-5375-455C-9EA6-DF929625EA0E}">
        <p15:presenceInfo xmlns:p15="http://schemas.microsoft.com/office/powerpoint/2012/main" userId="S::Maribel.Bruno@hhs.texas.gov::8ce13b29-59f8-4d41-8d53-4e6d769bc3a7" providerId="AD"/>
      </p:ext>
    </p:extLst>
  </p:cmAuthor>
  <p:cmAuthor id="4" name="Becker,Kaleigh (HHSC)" initials="B(" lastIdx="15" clrIdx="3">
    <p:extLst>
      <p:ext uri="{19B8F6BF-5375-455C-9EA6-DF929625EA0E}">
        <p15:presenceInfo xmlns:p15="http://schemas.microsoft.com/office/powerpoint/2012/main" userId="S::Kaleigh.Becker01@hhs.texas.gov::3fcbc272-5691-404c-a09b-645b5c765af4" providerId="AD"/>
      </p:ext>
    </p:extLst>
  </p:cmAuthor>
  <p:cmAuthor id="5" name="Kirtz, Susan C" initials="KSC" lastIdx="4" clrIdx="4">
    <p:extLst>
      <p:ext uri="{19B8F6BF-5375-455C-9EA6-DF929625EA0E}">
        <p15:presenceInfo xmlns:p15="http://schemas.microsoft.com/office/powerpoint/2012/main" userId="S::susan.kirtz@austin.utexas.edu::5176dd27-692f-4190-90e9-6facb0c397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10" autoAdjust="0"/>
    <p:restoredTop sz="80816"/>
  </p:normalViewPr>
  <p:slideViewPr>
    <p:cSldViewPr snapToGrid="0" snapToObjects="1">
      <p:cViewPr varScale="1">
        <p:scale>
          <a:sx n="41" d="100"/>
          <a:sy n="41" d="100"/>
        </p:scale>
        <p:origin x="240" y="5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8-22T19:51:37.974" idx="1">
    <p:pos x="2383" y="6599"/>
    <p:text>Remove all caps and use "Presenter’s Name"</p:text>
    <p:extLst>
      <p:ext uri="{C676402C-5697-4E1C-873F-D02D1690AC5C}">
        <p15:threadingInfo xmlns:p15="http://schemas.microsoft.com/office/powerpoint/2012/main" timeZoneBias="300"/>
      </p:ext>
    </p:extLst>
  </p:cm>
  <p:cm authorId="5" dt="2022-08-26T20:20:21.329" idx="1">
    <p:pos x="2383" y="6695"/>
    <p:text>No need to remove all caps</p:text>
    <p:extLst>
      <p:ext uri="{C676402C-5697-4E1C-873F-D02D1690AC5C}">
        <p15:threadingInfo xmlns:p15="http://schemas.microsoft.com/office/powerpoint/2012/main" timeZoneBias="300">
          <p15:parentCm authorId="3" idx="1"/>
        </p15:threadingInfo>
      </p:ext>
    </p:extLst>
  </p:cm>
  <p:cm authorId="4" dt="2022-08-23T13:44:20.329" idx="1">
    <p:pos x="10" y="10"/>
    <p:text>Replace the HHS/TTOR logo lock-up with the TTOR logo.</p:text>
    <p:extLst>
      <p:ext uri="{C676402C-5697-4E1C-873F-D02D1690AC5C}">
        <p15:threadingInfo xmlns:p15="http://schemas.microsoft.com/office/powerpoint/2012/main" timeZoneBias="300"/>
      </p:ext>
    </p:extLst>
  </p:cm>
  <p:cm authorId="4" dt="2022-08-23T13:54:50.229" idx="14">
    <p:pos x="106" y="106"/>
    <p:text>Is it possible to lock the content to ensure users don't change key pieces of information?</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3" dt="2022-08-22T20:00:28.056" idx="14">
    <p:pos x="10921" y="5575"/>
    <p:text>Remove comma.</p:text>
    <p:extLst>
      <p:ext uri="{C676402C-5697-4E1C-873F-D02D1690AC5C}">
        <p15:threadingInfo xmlns:p15="http://schemas.microsoft.com/office/powerpoint/2012/main" timeZoneBias="300"/>
      </p:ext>
    </p:extLst>
  </p:cm>
  <p:cm authorId="3" dt="2022-08-22T20:00:48.059" idx="15">
    <p:pos x="12142" y="5575"/>
    <p:text>Remove comma.</p:text>
    <p:extLst>
      <p:ext uri="{C676402C-5697-4E1C-873F-D02D1690AC5C}">
        <p15:threadingInfo xmlns:p15="http://schemas.microsoft.com/office/powerpoint/2012/main" timeZoneBias="300"/>
      </p:ext>
    </p:extLst>
  </p:cm>
  <p:cm authorId="4" dt="2022-08-23T13:53:03.399" idx="10">
    <p:pos x="11834" y="4713"/>
    <p:text>The animations don't work when using the arrow key.</p:text>
    <p:extLst>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3" dt="2022-08-22T20:01:12.654" idx="16">
    <p:pos x="1185" y="2337"/>
    <p:text>Use commas instead of foward slash on all bullets.</p:text>
    <p:extLst>
      <p:ext uri="{C676402C-5697-4E1C-873F-D02D1690AC5C}">
        <p15:threadingInfo xmlns:p15="http://schemas.microsoft.com/office/powerpoint/2012/main" timeZoneBias="3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3" dt="2022-08-22T20:04:14.148" idx="18">
    <p:pos x="10" y="10"/>
    <p:text/>
    <p:extLst>
      <p:ext uri="{C676402C-5697-4E1C-873F-D02D1690AC5C}">
        <p15:threadingInfo xmlns:p15="http://schemas.microsoft.com/office/powerpoint/2012/main" timeZoneBias="300"/>
      </p:ext>
    </p:extLst>
  </p:cm>
  <p:cm authorId="3" dt="2022-08-22T20:04:19.459" idx="19">
    <p:pos x="9884" y="4193"/>
    <p:text>Use commas instead of forward slash.</p:text>
    <p:extLst>
      <p:ext uri="{C676402C-5697-4E1C-873F-D02D1690AC5C}">
        <p15:threadingInfo xmlns:p15="http://schemas.microsoft.com/office/powerpoint/2012/main" timeZoneBias="30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3" dt="2022-08-22T20:04:53.936" idx="20">
    <p:pos x="1889" y="2950"/>
    <p:text>Remove comma.</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3" dt="2022-08-22T20:05:24.228" idx="21">
    <p:pos x="6405" y="3802"/>
    <p:text>Remove comma.</p:text>
    <p:extLst>
      <p:ext uri="{C676402C-5697-4E1C-873F-D02D1690AC5C}">
        <p15:threadingInfo xmlns:p15="http://schemas.microsoft.com/office/powerpoint/2012/main" timeZoneBias="30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3" dt="2022-08-22T20:05:59.650" idx="22">
    <p:pos x="3594" y="3248"/>
    <p:text>Naloxone, also known as Narcan, blocks the effects of opioids and rapidly reverses an overdose.</p:text>
    <p:extLst>
      <p:ext uri="{C676402C-5697-4E1C-873F-D02D1690AC5C}">
        <p15:threadingInfo xmlns:p15="http://schemas.microsoft.com/office/powerpoint/2012/main" timeZoneBias="300"/>
      </p:ext>
    </p:extLst>
  </p:cm>
  <p:cm authorId="4" dt="2022-08-24T10:13:41.272" idx="15">
    <p:pos x="3594" y="3344"/>
    <p:text>Remove "also known as Narcan"</p:text>
    <p:extLst>
      <p:ext uri="{C676402C-5697-4E1C-873F-D02D1690AC5C}">
        <p15:threadingInfo xmlns:p15="http://schemas.microsoft.com/office/powerpoint/2012/main" timeZoneBias="300">
          <p15:parentCm authorId="3" idx="22"/>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3" dt="2022-08-22T20:07:02.233" idx="23">
    <p:pos x="5217" y="3258"/>
    <p:text>Connection</p:text>
    <p:extLst>
      <p:ext uri="{C676402C-5697-4E1C-873F-D02D1690AC5C}">
        <p15:threadingInfo xmlns:p15="http://schemas.microsoft.com/office/powerpoint/2012/main" timeZoneBias="300"/>
      </p:ext>
    </p:extLst>
  </p:cm>
  <p:cm authorId="3" dt="2022-08-22T20:07:49.582" idx="26">
    <p:pos x="3848" y="4885"/>
    <p:text>Treatment</p:text>
    <p:extLst>
      <p:ext uri="{C676402C-5697-4E1C-873F-D02D1690AC5C}">
        <p15:threadingInfo xmlns:p15="http://schemas.microsoft.com/office/powerpoint/2012/main" timeZoneBias="300"/>
      </p:ext>
    </p:extLst>
  </p:cm>
  <p:cm authorId="3" dt="2022-08-22T20:08:16.329" idx="27">
    <p:pos x="4148" y="5576"/>
    <p:text>or</p:text>
    <p:extLst>
      <p:ext uri="{C676402C-5697-4E1C-873F-D02D1690AC5C}">
        <p15:threadingInfo xmlns:p15="http://schemas.microsoft.com/office/powerpoint/2012/main" timeZoneBias="300"/>
      </p:ext>
    </p:extLst>
  </p:cm>
  <p:cm authorId="3" dt="2022-08-22T20:10:45.555" idx="30">
    <p:pos x="12142" y="2465"/>
    <p:text>Remove period.</p:text>
    <p:extLst>
      <p:ext uri="{C676402C-5697-4E1C-873F-D02D1690AC5C}">
        <p15:threadingInfo xmlns:p15="http://schemas.microsoft.com/office/powerpoint/2012/main" timeZoneBias="30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3" dt="2022-08-22T20:08:52.094" idx="28">
    <p:pos x="8501" y="2350"/>
    <p:text>Remove comma.</p:text>
    <p:extLst>
      <p:ext uri="{C676402C-5697-4E1C-873F-D02D1690AC5C}">
        <p15:threadingInfo xmlns:p15="http://schemas.microsoft.com/office/powerpoint/2012/main" timeZoneBias="30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4" dt="2022-08-23T13:53:34.699" idx="11">
    <p:pos x="10" y="10"/>
    <p:text/>
    <p:extLst>
      <p:ext uri="{C676402C-5697-4E1C-873F-D02D1690AC5C}">
        <p15:threadingInfo xmlns:p15="http://schemas.microsoft.com/office/powerpoint/2012/main" timeZoneBias="300"/>
      </p:ext>
    </p:extLst>
  </p:cm>
  <p:cm authorId="4" dt="2022-08-23T13:53:49.099" idx="12">
    <p:pos x="10" y="106"/>
    <p:text>Is it possible to make the thumbnail image more clear?</p:text>
    <p:extLst>
      <p:ext uri="{C676402C-5697-4E1C-873F-D02D1690AC5C}">
        <p15:threadingInfo xmlns:p15="http://schemas.microsoft.com/office/powerpoint/2012/main" timeZoneBias="300">
          <p15:parentCm authorId="4" idx="11"/>
        </p15:threadingInfo>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3" dt="2022-08-22T20:10:17.455" idx="29">
    <p:pos x="8407" y="2179"/>
    <p:text>Remove comma.</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2-08-22T19:54:27.580" idx="4">
    <p:pos x="1567" y="2788"/>
    <p:text>One in four</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2-08-22T19:55:14.574" idx="5">
    <p:pos x="1221" y="322"/>
    <p:text>One in four</p:text>
    <p:extLst>
      <p:ext uri="{C676402C-5697-4E1C-873F-D02D1690AC5C}">
        <p15:threadingInfo xmlns:p15="http://schemas.microsoft.com/office/powerpoint/2012/main" timeZoneBias="300"/>
      </p:ext>
    </p:extLst>
  </p:cm>
  <p:cm authorId="3" dt="2022-08-22T19:55:31.339" idx="6">
    <p:pos x="1820" y="2189"/>
    <p:text>five</p:text>
    <p:extLst>
      <p:ext uri="{C676402C-5697-4E1C-873F-D02D1690AC5C}">
        <p15:threadingInfo xmlns:p15="http://schemas.microsoft.com/office/powerpoint/2012/main" timeZoneBias="300"/>
      </p:ext>
    </p:extLst>
  </p:cm>
  <p:cm authorId="3" dt="2022-08-22T19:55:57.288" idx="7">
    <p:pos x="424" y="3622"/>
    <p:text>three</p:text>
    <p:extLst>
      <p:ext uri="{C676402C-5697-4E1C-873F-D02D1690AC5C}">
        <p15:threadingInfo xmlns:p15="http://schemas.microsoft.com/office/powerpoint/2012/main" timeZoneBias="300"/>
      </p:ext>
    </p:extLst>
  </p:cm>
  <p:cm authorId="4" dt="2022-08-23T13:45:28.127" idx="3">
    <p:pos x="14793" y="0"/>
    <p:text>Add citations for these data points.</p:text>
    <p:extLst>
      <p:ext uri="{C676402C-5697-4E1C-873F-D02D1690AC5C}">
        <p15:threadingInfo xmlns:p15="http://schemas.microsoft.com/office/powerpoint/2012/main" timeZoneBias="300"/>
      </p:ext>
    </p:extLst>
  </p:cm>
  <p:cm authorId="5" dt="2022-08-29T11:32:39.419" idx="4">
    <p:pos x="14793" y="96"/>
    <p:text>@natalie, you can add sources either by each of the 4 data points or at the bottom:
1 - Texas Health and Human Services
2 - Delete and update to this, move to be last bullet: In 2020, nearly 92,000 people died from drug overdoses, making it a leading cause of injury-related death in the United States. Of those deaths, nearly 75% involved a prescription or illicit opioid. Drug overdose deaths continue to increase in the United States. (Centers for Disease Control and Prevention)
3 - Texas Health and Human Services
4 - Texas School Survey
3 - Texas Health and Human Services
4 - Texas School Survey</p:text>
    <p:extLst>
      <p:ext uri="{C676402C-5697-4E1C-873F-D02D1690AC5C}">
        <p15:threadingInfo xmlns:p15="http://schemas.microsoft.com/office/powerpoint/2012/main" timeZoneBias="300">
          <p15:parentCm authorId="4"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2-08-23T13:45:45.119" idx="4">
    <p:pos x="10" y="10"/>
    <p:text>Include Texas Health Data as a resource. The link is https://healthdata.dshs.texas.gov/dashboards/drugs-and-alcohol/opioids/.</p:text>
    <p:extLst>
      <p:ext uri="{C676402C-5697-4E1C-873F-D02D1690AC5C}">
        <p15:threadingInfo xmlns:p15="http://schemas.microsoft.com/office/powerpoint/2012/main" timeZoneBias="300"/>
      </p:ext>
    </p:extLst>
  </p:cm>
  <p:cm authorId="5" dt="2022-08-29T11:26:38.043" idx="2">
    <p:pos x="10" y="106"/>
    <p:text>Add to end of first bullet: See HHS Texas Health Data [HYPERLINK]</p:text>
    <p:extLst>
      <p:ext uri="{C676402C-5697-4E1C-873F-D02D1690AC5C}">
        <p15:threadingInfo xmlns:p15="http://schemas.microsoft.com/office/powerpoint/2012/main" timeZoneBias="300">
          <p15:parentCm authorId="4" idx="4"/>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22-08-23T13:48:02.369" idx="5">
    <p:pos x="15356" y="0"/>
    <p:text>Is it possible to make the thumbnail image more clear?</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22-08-22T19:57:07.678" idx="9">
    <p:pos x="9677" y="3042"/>
    <p:text>Remove comma.</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4" dt="2022-08-23T13:49:32.697" idx="6">
    <p:pos x="10" y="10"/>
    <p:text>Is it possible to make the thumbnail image more clear?</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3" dt="2022-08-22T19:57:41.594" idx="11">
    <p:pos x="5460" y="3572"/>
    <p:text>seven</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3" dt="2022-08-22T19:59:35.022" idx="13">
    <p:pos x="10" y="10"/>
    <p:text>Image seem odd.</p:text>
    <p:extLst>
      <p:ext uri="{C676402C-5697-4E1C-873F-D02D1690AC5C}">
        <p15:threadingInfo xmlns:p15="http://schemas.microsoft.com/office/powerpoint/2012/main" timeZoneBias="300"/>
      </p:ext>
    </p:extLst>
  </p:cm>
  <p:cm authorId="5" dt="2022-08-29T11:28:03.584" idx="3">
    <p:pos x="10" y="106"/>
    <p:text>Agree - let's use an Rx pill bottle image</p:text>
    <p:extLst>
      <p:ext uri="{C676402C-5697-4E1C-873F-D02D1690AC5C}">
        <p15:threadingInfo xmlns:p15="http://schemas.microsoft.com/office/powerpoint/2012/main" timeZoneBias="300">
          <p15:parentCm authorId="3" idx="13"/>
        </p15:threadingInfo>
      </p:ext>
    </p:extLst>
  </p:cm>
  <p:cm authorId="4" dt="2022-08-23T13:52:13.331" idx="9">
    <p:pos x="6624" y="2880"/>
    <p:text>The animations don't work when using the arrow key.</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21448-28CF-8047-8F8F-B1C840BC735F}"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5D02C-163E-F24F-9E72-4AAF99EE2338}" type="slidenum">
              <a:rPr lang="en-US" smtClean="0"/>
              <a:t>‹#›</a:t>
            </a:fld>
            <a:endParaRPr lang="en-US"/>
          </a:p>
        </p:txBody>
      </p:sp>
    </p:spTree>
    <p:extLst>
      <p:ext uri="{BB962C8B-B14F-4D97-AF65-F5344CB8AC3E}">
        <p14:creationId xmlns:p14="http://schemas.microsoft.com/office/powerpoint/2010/main" val="688927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6</a:t>
            </a:fld>
            <a:endParaRPr lang="en-US"/>
          </a:p>
        </p:txBody>
      </p:sp>
    </p:spTree>
    <p:extLst>
      <p:ext uri="{BB962C8B-B14F-4D97-AF65-F5344CB8AC3E}">
        <p14:creationId xmlns:p14="http://schemas.microsoft.com/office/powerpoint/2010/main" val="14661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4" pitchFamily="34" charset="0"/>
              </a:rPr>
              <a:t>Add new slide after current slide 15: (Use naloxone picture from Chris) How to Respond to an Overdose 1. Call 911 right away 2. Try to wake the person up 3. Give naloxone, if available 4. Begin rescue breathing or CPR 5. Turn the person on their side to prevent choking 6. Stay with the person until emergency services arrive</a:t>
            </a:r>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15</a:t>
            </a:fld>
            <a:endParaRPr lang="en-US"/>
          </a:p>
        </p:txBody>
      </p:sp>
    </p:spTree>
    <p:extLst>
      <p:ext uri="{BB962C8B-B14F-4D97-AF65-F5344CB8AC3E}">
        <p14:creationId xmlns:p14="http://schemas.microsoft.com/office/powerpoint/2010/main" val="3712868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18</a:t>
            </a:fld>
            <a:endParaRPr lang="en-US"/>
          </a:p>
        </p:txBody>
      </p:sp>
    </p:spTree>
    <p:extLst>
      <p:ext uri="{BB962C8B-B14F-4D97-AF65-F5344CB8AC3E}">
        <p14:creationId xmlns:p14="http://schemas.microsoft.com/office/powerpoint/2010/main" val="55539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22</a:t>
            </a:fld>
            <a:endParaRPr lang="en-US"/>
          </a:p>
        </p:txBody>
      </p:sp>
    </p:spTree>
    <p:extLst>
      <p:ext uri="{BB962C8B-B14F-4D97-AF65-F5344CB8AC3E}">
        <p14:creationId xmlns:p14="http://schemas.microsoft.com/office/powerpoint/2010/main" val="4276410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24</a:t>
            </a:fld>
            <a:endParaRPr lang="en-US"/>
          </a:p>
        </p:txBody>
      </p:sp>
    </p:spTree>
    <p:extLst>
      <p:ext uri="{BB962C8B-B14F-4D97-AF65-F5344CB8AC3E}">
        <p14:creationId xmlns:p14="http://schemas.microsoft.com/office/powerpoint/2010/main" val="3239860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D5D02C-163E-F24F-9E72-4AAF99EE2338}" type="slidenum">
              <a:rPr lang="en-US" smtClean="0"/>
              <a:t>25</a:t>
            </a:fld>
            <a:endParaRPr lang="en-US"/>
          </a:p>
        </p:txBody>
      </p:sp>
    </p:spTree>
    <p:extLst>
      <p:ext uri="{BB962C8B-B14F-4D97-AF65-F5344CB8AC3E}">
        <p14:creationId xmlns:p14="http://schemas.microsoft.com/office/powerpoint/2010/main" val="1468235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D5D02C-163E-F24F-9E72-4AAF99EE2338}" type="slidenum">
              <a:rPr lang="en-US" smtClean="0"/>
              <a:t>28</a:t>
            </a:fld>
            <a:endParaRPr lang="en-US"/>
          </a:p>
        </p:txBody>
      </p:sp>
    </p:spTree>
    <p:extLst>
      <p:ext uri="{BB962C8B-B14F-4D97-AF65-F5344CB8AC3E}">
        <p14:creationId xmlns:p14="http://schemas.microsoft.com/office/powerpoint/2010/main" val="1413375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FE41-054D-7542-B4AA-C0C95B1CEA26}"/>
              </a:ext>
            </a:extLst>
          </p:cNvPr>
          <p:cNvSpPr>
            <a:spLocks noGrp="1"/>
          </p:cNvSpPr>
          <p:nvPr>
            <p:ph type="title" hasCustomPrompt="1"/>
          </p:nvPr>
        </p:nvSpPr>
        <p:spPr>
          <a:xfrm>
            <a:off x="1828800" y="3200400"/>
            <a:ext cx="20574000" cy="5943600"/>
          </a:xfrm>
        </p:spPr>
        <p:txBody>
          <a:bodyPr/>
          <a:lstStyle>
            <a:lvl1pPr algn="l">
              <a:defRPr sz="11500" b="1" i="0">
                <a:solidFill>
                  <a:schemeClr val="bg1"/>
                </a:solidFill>
                <a:latin typeface="Arial Black" panose="020B0604020202020204" pitchFamily="34" charset="0"/>
                <a:cs typeface="Arial Black" panose="020B0604020202020204" pitchFamily="34" charset="0"/>
              </a:defRPr>
            </a:lvl1pPr>
          </a:lstStyle>
          <a:p>
            <a:pPr lvl="0"/>
            <a:r>
              <a:rPr lang="en-US" dirty="0"/>
              <a:t>Title Slide</a:t>
            </a:r>
          </a:p>
        </p:txBody>
      </p:sp>
      <p:sp>
        <p:nvSpPr>
          <p:cNvPr id="10" name="Text Placeholder 7">
            <a:extLst>
              <a:ext uri="{FF2B5EF4-FFF2-40B4-BE49-F238E27FC236}">
                <a16:creationId xmlns:a16="http://schemas.microsoft.com/office/drawing/2014/main" id="{80879C78-323B-7740-8346-7D164DA83867}"/>
              </a:ext>
            </a:extLst>
          </p:cNvPr>
          <p:cNvSpPr>
            <a:spLocks noGrp="1"/>
          </p:cNvSpPr>
          <p:nvPr>
            <p:ph type="body" sz="quarter" idx="11" hasCustomPrompt="1"/>
          </p:nvPr>
        </p:nvSpPr>
        <p:spPr>
          <a:xfrm>
            <a:off x="1828800" y="10058400"/>
            <a:ext cx="20574000" cy="685800"/>
          </a:xfrm>
        </p:spPr>
        <p:txBody>
          <a:bodyPr lIns="0" tIns="0" rIns="182880" bIns="0">
            <a:noAutofit/>
          </a:bodyPr>
          <a:lstStyle>
            <a:lvl1pPr marL="0" indent="0" algn="l">
              <a:buNone/>
              <a:defRPr sz="4000">
                <a:solidFill>
                  <a:schemeClr val="bg1"/>
                </a:solidFill>
                <a:latin typeface="+mn-lt"/>
                <a:ea typeface="Fira Sans" panose="020B05030500000200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Texas Targeted Opioid Response</a:t>
            </a:r>
          </a:p>
        </p:txBody>
      </p:sp>
      <p:sp>
        <p:nvSpPr>
          <p:cNvPr id="11" name="Text Placeholder 7">
            <a:extLst>
              <a:ext uri="{FF2B5EF4-FFF2-40B4-BE49-F238E27FC236}">
                <a16:creationId xmlns:a16="http://schemas.microsoft.com/office/drawing/2014/main" id="{E67D67C6-DC97-914C-AD9C-579610347E67}"/>
              </a:ext>
            </a:extLst>
          </p:cNvPr>
          <p:cNvSpPr>
            <a:spLocks noGrp="1"/>
          </p:cNvSpPr>
          <p:nvPr>
            <p:ph type="body" sz="quarter" idx="12" hasCustomPrompt="1"/>
          </p:nvPr>
        </p:nvSpPr>
        <p:spPr>
          <a:xfrm>
            <a:off x="1828800" y="10972799"/>
            <a:ext cx="20574000" cy="685800"/>
          </a:xfrm>
        </p:spPr>
        <p:txBody>
          <a:bodyPr lIns="0" tIns="0" rIns="0" bIns="0">
            <a:noAutofit/>
          </a:bodyPr>
          <a:lstStyle>
            <a:lvl1pPr marL="0" indent="0" algn="l">
              <a:buNone/>
              <a:defRPr sz="2800" b="1" i="0" spc="30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PRESENTERS NAME </a:t>
            </a:r>
          </a:p>
        </p:txBody>
      </p:sp>
      <p:cxnSp>
        <p:nvCxnSpPr>
          <p:cNvPr id="4" name="Straight Connector 3">
            <a:extLst>
              <a:ext uri="{FF2B5EF4-FFF2-40B4-BE49-F238E27FC236}">
                <a16:creationId xmlns:a16="http://schemas.microsoft.com/office/drawing/2014/main" id="{180C452C-8359-44F3-E8FF-B213F14AA59C}"/>
              </a:ext>
            </a:extLst>
          </p:cNvPr>
          <p:cNvCxnSpPr>
            <a:cxnSpLocks/>
          </p:cNvCxnSpPr>
          <p:nvPr userDrawn="1"/>
        </p:nvCxnSpPr>
        <p:spPr>
          <a:xfrm rot="5400000">
            <a:off x="3657600" y="7315200"/>
            <a:ext cx="0" cy="3657600"/>
          </a:xfrm>
          <a:prstGeom prst="line">
            <a:avLst/>
          </a:prstGeom>
          <a:ln w="76200"/>
        </p:spPr>
        <p:style>
          <a:lnRef idx="1">
            <a:schemeClr val="accent3"/>
          </a:lnRef>
          <a:fillRef idx="0">
            <a:schemeClr val="accent3"/>
          </a:fillRef>
          <a:effectRef idx="0">
            <a:schemeClr val="accent3"/>
          </a:effectRef>
          <a:fontRef idx="minor">
            <a:schemeClr val="tx1"/>
          </a:fontRef>
        </p:style>
      </p:cxnSp>
      <p:pic>
        <p:nvPicPr>
          <p:cNvPr id="7" name="Picture 6" descr="Logo&#10;&#10;Description automatically generated with low confidence">
            <a:extLst>
              <a:ext uri="{FF2B5EF4-FFF2-40B4-BE49-F238E27FC236}">
                <a16:creationId xmlns:a16="http://schemas.microsoft.com/office/drawing/2014/main" id="{E54C7AC8-6FAE-2D8E-854B-CA878E2B7E99}"/>
              </a:ext>
            </a:extLst>
          </p:cNvPr>
          <p:cNvPicPr>
            <a:picLocks noChangeAspect="1"/>
          </p:cNvPicPr>
          <p:nvPr userDrawn="1"/>
        </p:nvPicPr>
        <p:blipFill>
          <a:blip r:embed="rId2"/>
          <a:stretch>
            <a:fillRect/>
          </a:stretch>
        </p:blipFill>
        <p:spPr>
          <a:xfrm>
            <a:off x="18306039" y="228602"/>
            <a:ext cx="5486395" cy="2057398"/>
          </a:xfrm>
          <a:prstGeom prst="rect">
            <a:avLst/>
          </a:prstGeom>
        </p:spPr>
      </p:pic>
    </p:spTree>
    <p:extLst>
      <p:ext uri="{BB962C8B-B14F-4D97-AF65-F5344CB8AC3E}">
        <p14:creationId xmlns:p14="http://schemas.microsoft.com/office/powerpoint/2010/main" val="3081306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lor Block Quote (R)">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B9EA9BD-0594-09F6-5B1D-9088978CAEF2}"/>
              </a:ext>
            </a:extLst>
          </p:cNvPr>
          <p:cNvSpPr/>
          <p:nvPr userDrawn="1"/>
        </p:nvSpPr>
        <p:spPr>
          <a:xfrm>
            <a:off x="0" y="0"/>
            <a:ext cx="1218895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8FDE7A8-FBE6-DF03-CF2E-B5EA1DB2DC8A}"/>
              </a:ext>
            </a:extLst>
          </p:cNvPr>
          <p:cNvCxnSpPr>
            <a:cxnSpLocks/>
          </p:cNvCxnSpPr>
          <p:nvPr userDrawn="1"/>
        </p:nvCxnSpPr>
        <p:spPr>
          <a:xfrm rot="5400000">
            <a:off x="3200400" y="228606"/>
            <a:ext cx="0" cy="3657600"/>
          </a:xfrm>
          <a:prstGeom prst="line">
            <a:avLst/>
          </a:prstGeom>
          <a:ln w="76200">
            <a:solidFill>
              <a:schemeClr val="accent3"/>
            </a:solidFill>
          </a:ln>
        </p:spPr>
        <p:style>
          <a:lnRef idx="1">
            <a:schemeClr val="accent3"/>
          </a:lnRef>
          <a:fillRef idx="0">
            <a:schemeClr val="accent3"/>
          </a:fillRef>
          <a:effectRef idx="0">
            <a:schemeClr val="accent3"/>
          </a:effectRef>
          <a:fontRef idx="minor">
            <a:schemeClr val="tx1"/>
          </a:fontRef>
        </p:style>
      </p:cxnSp>
      <p:sp>
        <p:nvSpPr>
          <p:cNvPr id="30" name="Text Placeholder 3">
            <a:extLst>
              <a:ext uri="{FF2B5EF4-FFF2-40B4-BE49-F238E27FC236}">
                <a16:creationId xmlns:a16="http://schemas.microsoft.com/office/drawing/2014/main" id="{54F06878-236C-EB27-6669-45E692102D85}"/>
              </a:ext>
            </a:extLst>
          </p:cNvPr>
          <p:cNvSpPr>
            <a:spLocks noGrp="1"/>
          </p:cNvSpPr>
          <p:nvPr>
            <p:ph type="body" sz="quarter" idx="29" hasCustomPrompt="1"/>
          </p:nvPr>
        </p:nvSpPr>
        <p:spPr>
          <a:xfrm>
            <a:off x="1371600" y="2514607"/>
            <a:ext cx="9144000" cy="9601187"/>
          </a:xfrm>
        </p:spPr>
        <p:txBody>
          <a:bodyPr numCol="1">
            <a:noAutofit/>
          </a:bodyPr>
          <a:lstStyle>
            <a:lvl1pPr marL="0" indent="0">
              <a:lnSpc>
                <a:spcPct val="125000"/>
              </a:lnSpc>
              <a:buFont typeface="Arial" panose="020B0604020202020204" pitchFamily="34" charset="0"/>
              <a:buNone/>
              <a:defRPr sz="6000" b="1" i="0">
                <a:solidFill>
                  <a:schemeClr val="bg1"/>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Prescription opioids are a</a:t>
            </a:r>
          </a:p>
        </p:txBody>
      </p:sp>
      <p:sp>
        <p:nvSpPr>
          <p:cNvPr id="13" name="Text Placeholder 3">
            <a:extLst>
              <a:ext uri="{FF2B5EF4-FFF2-40B4-BE49-F238E27FC236}">
                <a16:creationId xmlns:a16="http://schemas.microsoft.com/office/drawing/2014/main" id="{61C45A7B-F057-72ED-88DB-4684DCD70DE2}"/>
              </a:ext>
            </a:extLst>
          </p:cNvPr>
          <p:cNvSpPr>
            <a:spLocks noGrp="1"/>
          </p:cNvSpPr>
          <p:nvPr>
            <p:ph type="body" sz="quarter" idx="26" hasCustomPrompt="1"/>
          </p:nvPr>
        </p:nvSpPr>
        <p:spPr>
          <a:xfrm>
            <a:off x="13862050" y="2971800"/>
            <a:ext cx="9144000" cy="9143982"/>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14" name="Text Placeholder 3">
            <a:extLst>
              <a:ext uri="{FF2B5EF4-FFF2-40B4-BE49-F238E27FC236}">
                <a16:creationId xmlns:a16="http://schemas.microsoft.com/office/drawing/2014/main" id="{EDA3264C-E7AA-5323-F58F-B8B7BE755AB0}"/>
              </a:ext>
            </a:extLst>
          </p:cNvPr>
          <p:cNvSpPr>
            <a:spLocks noGrp="1"/>
          </p:cNvSpPr>
          <p:nvPr>
            <p:ph type="body" sz="quarter" idx="28" hasCustomPrompt="1"/>
          </p:nvPr>
        </p:nvSpPr>
        <p:spPr>
          <a:xfrm>
            <a:off x="13862050" y="2057406"/>
            <a:ext cx="9144000" cy="914394"/>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dirty="0"/>
              <a:t>Prescribed to help with pain from:</a:t>
            </a:r>
          </a:p>
        </p:txBody>
      </p:sp>
    </p:spTree>
    <p:extLst>
      <p:ext uri="{BB962C8B-B14F-4D97-AF65-F5344CB8AC3E}">
        <p14:creationId xmlns:p14="http://schemas.microsoft.com/office/powerpoint/2010/main" val="3954013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or Block Quote (L)">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817019C7-0C14-AEC8-7B27-6EA790596ADD}"/>
              </a:ext>
            </a:extLst>
          </p:cNvPr>
          <p:cNvSpPr>
            <a:spLocks noGrp="1"/>
          </p:cNvSpPr>
          <p:nvPr>
            <p:ph type="body" sz="quarter" idx="25" hasCustomPrompt="1"/>
          </p:nvPr>
        </p:nvSpPr>
        <p:spPr>
          <a:xfrm>
            <a:off x="13862050" y="7315205"/>
            <a:ext cx="9144000" cy="4800595"/>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Lortab</a:t>
            </a:r>
          </a:p>
          <a:p>
            <a:r>
              <a:rPr lang="en-US" dirty="0"/>
              <a:t>Ultram</a:t>
            </a:r>
          </a:p>
          <a:p>
            <a:r>
              <a:rPr lang="en-US" dirty="0"/>
              <a:t>Tylenol with Codeine</a:t>
            </a:r>
          </a:p>
          <a:p>
            <a:r>
              <a:rPr lang="en-US" dirty="0"/>
              <a:t>Percocet</a:t>
            </a:r>
          </a:p>
          <a:p>
            <a:r>
              <a:rPr lang="en-US" dirty="0"/>
              <a:t>Vicodin</a:t>
            </a:r>
          </a:p>
          <a:p>
            <a:r>
              <a:rPr lang="en-US" dirty="0"/>
              <a:t>OxyContin</a:t>
            </a:r>
          </a:p>
        </p:txBody>
      </p:sp>
      <p:sp>
        <p:nvSpPr>
          <p:cNvPr id="11" name="Text Placeholder 3">
            <a:extLst>
              <a:ext uri="{FF2B5EF4-FFF2-40B4-BE49-F238E27FC236}">
                <a16:creationId xmlns:a16="http://schemas.microsoft.com/office/drawing/2014/main" id="{115BDA6B-6B2F-23E1-0383-67BFCE97C6A7}"/>
              </a:ext>
            </a:extLst>
          </p:cNvPr>
          <p:cNvSpPr>
            <a:spLocks noGrp="1"/>
          </p:cNvSpPr>
          <p:nvPr>
            <p:ph type="body" sz="quarter" idx="27" hasCustomPrompt="1"/>
          </p:nvPr>
        </p:nvSpPr>
        <p:spPr>
          <a:xfrm>
            <a:off x="13862050" y="6400806"/>
            <a:ext cx="9144000" cy="914400"/>
          </a:xfrm>
        </p:spPr>
        <p:txBody>
          <a:bodyPr/>
          <a:lstStyle>
            <a:lvl1pPr marL="457200" indent="-457200">
              <a:lnSpc>
                <a:spcPct val="125000"/>
              </a:lnSpc>
              <a:buFont typeface="Arial" panose="020B0604020202020204" pitchFamily="34" charset="0"/>
              <a:buChar char="•"/>
              <a:defRPr b="1" i="0">
                <a:solidFill>
                  <a:schemeClr val="accent4"/>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a:t>Some examples of brand names include:</a:t>
            </a:r>
            <a:endParaRPr lang="en-US" dirty="0"/>
          </a:p>
        </p:txBody>
      </p:sp>
      <p:sp>
        <p:nvSpPr>
          <p:cNvPr id="24" name="Text Placeholder 3">
            <a:extLst>
              <a:ext uri="{FF2B5EF4-FFF2-40B4-BE49-F238E27FC236}">
                <a16:creationId xmlns:a16="http://schemas.microsoft.com/office/drawing/2014/main" id="{9FDD2903-FDF4-65EF-807F-C3FF406FDEFD}"/>
              </a:ext>
            </a:extLst>
          </p:cNvPr>
          <p:cNvSpPr>
            <a:spLocks noGrp="1"/>
          </p:cNvSpPr>
          <p:nvPr>
            <p:ph type="body" sz="quarter" idx="26" hasCustomPrompt="1"/>
          </p:nvPr>
        </p:nvSpPr>
        <p:spPr>
          <a:xfrm>
            <a:off x="13862050" y="2971806"/>
            <a:ext cx="9144000" cy="3429000"/>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25" name="Text Placeholder 3">
            <a:extLst>
              <a:ext uri="{FF2B5EF4-FFF2-40B4-BE49-F238E27FC236}">
                <a16:creationId xmlns:a16="http://schemas.microsoft.com/office/drawing/2014/main" id="{70A585A4-C872-C938-258C-DF4F5EBEF78E}"/>
              </a:ext>
            </a:extLst>
          </p:cNvPr>
          <p:cNvSpPr>
            <a:spLocks noGrp="1"/>
          </p:cNvSpPr>
          <p:nvPr>
            <p:ph type="body" sz="quarter" idx="28" hasCustomPrompt="1"/>
          </p:nvPr>
        </p:nvSpPr>
        <p:spPr>
          <a:xfrm>
            <a:off x="13862050" y="2057406"/>
            <a:ext cx="9144000" cy="914400"/>
          </a:xfrm>
        </p:spPr>
        <p:txBody>
          <a:bodyPr/>
          <a:lstStyle>
            <a:lvl1pPr marL="457200" indent="-457200">
              <a:lnSpc>
                <a:spcPct val="125000"/>
              </a:lnSpc>
              <a:buFont typeface="Arial" panose="020B0604020202020204" pitchFamily="34" charset="0"/>
              <a:buChar char="•"/>
              <a:defRPr b="1" i="0">
                <a:solidFill>
                  <a:schemeClr val="accent4"/>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a:t>Prescribed to help with pain from:</a:t>
            </a:r>
            <a:endParaRPr lang="en-US" b="1" dirty="0"/>
          </a:p>
        </p:txBody>
      </p:sp>
      <p:sp>
        <p:nvSpPr>
          <p:cNvPr id="3" name="Rectangle 2">
            <a:extLst>
              <a:ext uri="{FF2B5EF4-FFF2-40B4-BE49-F238E27FC236}">
                <a16:creationId xmlns:a16="http://schemas.microsoft.com/office/drawing/2014/main" id="{B79EB342-69BE-DDC3-401B-52E238078405}"/>
              </a:ext>
            </a:extLst>
          </p:cNvPr>
          <p:cNvSpPr/>
          <p:nvPr userDrawn="1"/>
        </p:nvSpPr>
        <p:spPr>
          <a:xfrm>
            <a:off x="0" y="0"/>
            <a:ext cx="1218895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144838-1FF6-E6F4-B3D7-29D482B06D43}"/>
              </a:ext>
            </a:extLst>
          </p:cNvPr>
          <p:cNvCxnSpPr>
            <a:cxnSpLocks/>
          </p:cNvCxnSpPr>
          <p:nvPr userDrawn="1"/>
        </p:nvCxnSpPr>
        <p:spPr>
          <a:xfrm rot="5400000">
            <a:off x="3200400" y="261275"/>
            <a:ext cx="0" cy="365760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sp>
        <p:nvSpPr>
          <p:cNvPr id="12" name="Text Placeholder 9">
            <a:extLst>
              <a:ext uri="{FF2B5EF4-FFF2-40B4-BE49-F238E27FC236}">
                <a16:creationId xmlns:a16="http://schemas.microsoft.com/office/drawing/2014/main" id="{ECBE4C24-CC71-51A0-6964-6598CEB23961}"/>
              </a:ext>
            </a:extLst>
          </p:cNvPr>
          <p:cNvSpPr>
            <a:spLocks noGrp="1"/>
          </p:cNvSpPr>
          <p:nvPr>
            <p:ph type="body" sz="quarter" idx="29"/>
          </p:nvPr>
        </p:nvSpPr>
        <p:spPr>
          <a:xfrm>
            <a:off x="1371600" y="2514613"/>
            <a:ext cx="9144000" cy="9601187"/>
          </a:xfrm>
        </p:spPr>
        <p:txBody>
          <a:bodyPr>
            <a:normAutofit/>
          </a:bodyPr>
          <a:lstStyle>
            <a:lvl1pPr>
              <a:lnSpc>
                <a:spcPct val="125000"/>
              </a:lnSpc>
              <a:defRPr sz="7200" b="1" i="0">
                <a:solidFill>
                  <a:schemeClr val="bg1"/>
                </a:solidFill>
                <a:latin typeface="Arial Black" panose="020B0604020202020204" pitchFamily="34" charset="0"/>
                <a:cs typeface="Arial Black" panose="020B0604020202020204" pitchFamily="34" charset="0"/>
              </a:defRPr>
            </a:lvl1pPr>
            <a:lvl2pPr>
              <a:defRPr sz="7200" b="1" i="0">
                <a:solidFill>
                  <a:schemeClr val="bg1"/>
                </a:solidFill>
                <a:latin typeface="Arial Black" panose="020B0604020202020204" pitchFamily="34" charset="0"/>
                <a:cs typeface="Arial Black" panose="020B0604020202020204" pitchFamily="34" charset="0"/>
              </a:defRPr>
            </a:lvl2pPr>
            <a:lvl3pPr>
              <a:defRPr sz="7200" b="1" i="0">
                <a:solidFill>
                  <a:schemeClr val="bg1"/>
                </a:solidFill>
                <a:latin typeface="Arial Black" panose="020B0604020202020204" pitchFamily="34" charset="0"/>
                <a:cs typeface="Arial Black" panose="020B0604020202020204" pitchFamily="34" charset="0"/>
              </a:defRPr>
            </a:lvl3pPr>
            <a:lvl4pPr>
              <a:defRPr sz="7200" b="1" i="0">
                <a:solidFill>
                  <a:schemeClr val="bg1"/>
                </a:solidFill>
                <a:latin typeface="Arial Black" panose="020B0604020202020204" pitchFamily="34" charset="0"/>
                <a:cs typeface="Arial Black" panose="020B0604020202020204" pitchFamily="34" charset="0"/>
              </a:defRPr>
            </a:lvl4pPr>
            <a:lvl5pPr>
              <a:defRPr sz="7200" b="1" i="0">
                <a:solidFill>
                  <a:schemeClr val="bg1"/>
                </a:solidFill>
                <a:latin typeface="Arial Black" panose="020B0604020202020204" pitchFamily="34" charset="0"/>
                <a:cs typeface="Arial Black"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746852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lor Block Quote (L)">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817019C7-0C14-AEC8-7B27-6EA790596ADD}"/>
              </a:ext>
            </a:extLst>
          </p:cNvPr>
          <p:cNvSpPr>
            <a:spLocks noGrp="1"/>
          </p:cNvSpPr>
          <p:nvPr>
            <p:ph type="body" sz="quarter" idx="25" hasCustomPrompt="1"/>
          </p:nvPr>
        </p:nvSpPr>
        <p:spPr>
          <a:xfrm>
            <a:off x="13862050" y="7315205"/>
            <a:ext cx="9144000" cy="4800595"/>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Lortab</a:t>
            </a:r>
          </a:p>
          <a:p>
            <a:r>
              <a:rPr lang="en-US" dirty="0"/>
              <a:t>Ultram</a:t>
            </a:r>
          </a:p>
          <a:p>
            <a:r>
              <a:rPr lang="en-US" dirty="0"/>
              <a:t>Tylenol with Codeine</a:t>
            </a:r>
          </a:p>
          <a:p>
            <a:r>
              <a:rPr lang="en-US" dirty="0"/>
              <a:t>Percocet</a:t>
            </a:r>
          </a:p>
          <a:p>
            <a:r>
              <a:rPr lang="en-US" dirty="0"/>
              <a:t>Vicodin</a:t>
            </a:r>
          </a:p>
          <a:p>
            <a:r>
              <a:rPr lang="en-US" dirty="0"/>
              <a:t>OxyContin</a:t>
            </a:r>
          </a:p>
        </p:txBody>
      </p:sp>
      <p:sp>
        <p:nvSpPr>
          <p:cNvPr id="11" name="Text Placeholder 3">
            <a:extLst>
              <a:ext uri="{FF2B5EF4-FFF2-40B4-BE49-F238E27FC236}">
                <a16:creationId xmlns:a16="http://schemas.microsoft.com/office/drawing/2014/main" id="{115BDA6B-6B2F-23E1-0383-67BFCE97C6A7}"/>
              </a:ext>
            </a:extLst>
          </p:cNvPr>
          <p:cNvSpPr>
            <a:spLocks noGrp="1"/>
          </p:cNvSpPr>
          <p:nvPr>
            <p:ph type="body" sz="quarter" idx="27" hasCustomPrompt="1"/>
          </p:nvPr>
        </p:nvSpPr>
        <p:spPr>
          <a:xfrm>
            <a:off x="13862050" y="6400806"/>
            <a:ext cx="9144000" cy="914400"/>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a:t>Some examples of brand names include:</a:t>
            </a:r>
            <a:endParaRPr lang="en-US" dirty="0"/>
          </a:p>
        </p:txBody>
      </p:sp>
      <p:sp>
        <p:nvSpPr>
          <p:cNvPr id="24" name="Text Placeholder 3">
            <a:extLst>
              <a:ext uri="{FF2B5EF4-FFF2-40B4-BE49-F238E27FC236}">
                <a16:creationId xmlns:a16="http://schemas.microsoft.com/office/drawing/2014/main" id="{9FDD2903-FDF4-65EF-807F-C3FF406FDEFD}"/>
              </a:ext>
            </a:extLst>
          </p:cNvPr>
          <p:cNvSpPr>
            <a:spLocks noGrp="1"/>
          </p:cNvSpPr>
          <p:nvPr>
            <p:ph type="body" sz="quarter" idx="26" hasCustomPrompt="1"/>
          </p:nvPr>
        </p:nvSpPr>
        <p:spPr>
          <a:xfrm>
            <a:off x="13862050" y="2971806"/>
            <a:ext cx="9144000" cy="3429000"/>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25" name="Text Placeholder 3">
            <a:extLst>
              <a:ext uri="{FF2B5EF4-FFF2-40B4-BE49-F238E27FC236}">
                <a16:creationId xmlns:a16="http://schemas.microsoft.com/office/drawing/2014/main" id="{70A585A4-C872-C938-258C-DF4F5EBEF78E}"/>
              </a:ext>
            </a:extLst>
          </p:cNvPr>
          <p:cNvSpPr>
            <a:spLocks noGrp="1"/>
          </p:cNvSpPr>
          <p:nvPr>
            <p:ph type="body" sz="quarter" idx="28" hasCustomPrompt="1"/>
          </p:nvPr>
        </p:nvSpPr>
        <p:spPr>
          <a:xfrm>
            <a:off x="13862050" y="2057406"/>
            <a:ext cx="9144000" cy="914400"/>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a:t>Prescribed to help with pain from:</a:t>
            </a:r>
            <a:endParaRPr lang="en-US" b="1" dirty="0"/>
          </a:p>
        </p:txBody>
      </p:sp>
      <p:sp>
        <p:nvSpPr>
          <p:cNvPr id="3" name="Rectangle 2">
            <a:extLst>
              <a:ext uri="{FF2B5EF4-FFF2-40B4-BE49-F238E27FC236}">
                <a16:creationId xmlns:a16="http://schemas.microsoft.com/office/drawing/2014/main" id="{B79EB342-69BE-DDC3-401B-52E238078405}"/>
              </a:ext>
            </a:extLst>
          </p:cNvPr>
          <p:cNvSpPr/>
          <p:nvPr userDrawn="1"/>
        </p:nvSpPr>
        <p:spPr>
          <a:xfrm>
            <a:off x="0" y="0"/>
            <a:ext cx="1218895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B144838-1FF6-E6F4-B3D7-29D482B06D43}"/>
              </a:ext>
            </a:extLst>
          </p:cNvPr>
          <p:cNvCxnSpPr>
            <a:cxnSpLocks/>
          </p:cNvCxnSpPr>
          <p:nvPr userDrawn="1"/>
        </p:nvCxnSpPr>
        <p:spPr>
          <a:xfrm rot="5400000">
            <a:off x="3200400" y="261275"/>
            <a:ext cx="0" cy="3657600"/>
          </a:xfrm>
          <a:prstGeom prst="line">
            <a:avLst/>
          </a:prstGeom>
          <a:ln w="76200">
            <a:solidFill>
              <a:schemeClr val="accent3"/>
            </a:solidFill>
          </a:ln>
        </p:spPr>
        <p:style>
          <a:lnRef idx="1">
            <a:schemeClr val="accent3"/>
          </a:lnRef>
          <a:fillRef idx="0">
            <a:schemeClr val="accent3"/>
          </a:fillRef>
          <a:effectRef idx="0">
            <a:schemeClr val="accent3"/>
          </a:effectRef>
          <a:fontRef idx="minor">
            <a:schemeClr val="tx1"/>
          </a:fontRef>
        </p:style>
      </p:cxnSp>
      <p:sp>
        <p:nvSpPr>
          <p:cNvPr id="12" name="Text Placeholder 9">
            <a:extLst>
              <a:ext uri="{FF2B5EF4-FFF2-40B4-BE49-F238E27FC236}">
                <a16:creationId xmlns:a16="http://schemas.microsoft.com/office/drawing/2014/main" id="{ECBE4C24-CC71-51A0-6964-6598CEB23961}"/>
              </a:ext>
            </a:extLst>
          </p:cNvPr>
          <p:cNvSpPr>
            <a:spLocks noGrp="1"/>
          </p:cNvSpPr>
          <p:nvPr>
            <p:ph type="body" sz="quarter" idx="29"/>
          </p:nvPr>
        </p:nvSpPr>
        <p:spPr>
          <a:xfrm>
            <a:off x="1371600" y="2514613"/>
            <a:ext cx="9144000" cy="9601187"/>
          </a:xfrm>
        </p:spPr>
        <p:txBody>
          <a:bodyPr>
            <a:normAutofit/>
          </a:bodyPr>
          <a:lstStyle>
            <a:lvl1pPr>
              <a:lnSpc>
                <a:spcPct val="125000"/>
              </a:lnSpc>
              <a:defRPr sz="8000" b="1" i="0">
                <a:solidFill>
                  <a:schemeClr val="bg1"/>
                </a:solidFill>
                <a:latin typeface="Arial Black" panose="020B0604020202020204" pitchFamily="34" charset="0"/>
                <a:cs typeface="Arial Black" panose="020B0604020202020204" pitchFamily="34" charset="0"/>
              </a:defRPr>
            </a:lvl1pPr>
            <a:lvl2pPr>
              <a:defRPr sz="7200" b="1" i="0">
                <a:solidFill>
                  <a:schemeClr val="bg1"/>
                </a:solidFill>
                <a:latin typeface="Arial Black" panose="020B0604020202020204" pitchFamily="34" charset="0"/>
                <a:cs typeface="Arial Black" panose="020B0604020202020204" pitchFamily="34" charset="0"/>
              </a:defRPr>
            </a:lvl2pPr>
            <a:lvl3pPr>
              <a:defRPr sz="7200" b="1" i="0">
                <a:solidFill>
                  <a:schemeClr val="bg1"/>
                </a:solidFill>
                <a:latin typeface="Arial Black" panose="020B0604020202020204" pitchFamily="34" charset="0"/>
                <a:cs typeface="Arial Black" panose="020B0604020202020204" pitchFamily="34" charset="0"/>
              </a:defRPr>
            </a:lvl3pPr>
            <a:lvl4pPr>
              <a:defRPr sz="7200" b="1" i="0">
                <a:solidFill>
                  <a:schemeClr val="bg1"/>
                </a:solidFill>
                <a:latin typeface="Arial Black" panose="020B0604020202020204" pitchFamily="34" charset="0"/>
                <a:cs typeface="Arial Black" panose="020B0604020202020204" pitchFamily="34" charset="0"/>
              </a:defRPr>
            </a:lvl4pPr>
            <a:lvl5pPr>
              <a:defRPr sz="7200" b="1" i="0">
                <a:solidFill>
                  <a:schemeClr val="bg1"/>
                </a:solidFill>
                <a:latin typeface="Arial Black" panose="020B0604020202020204" pitchFamily="34" charset="0"/>
                <a:cs typeface="Arial Black"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1249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 List 0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DECD8D4-6170-359E-BEDC-B3BE54D7F354}"/>
              </a:ext>
            </a:extLst>
          </p:cNvPr>
          <p:cNvSpPr>
            <a:spLocks noGrp="1"/>
          </p:cNvSpPr>
          <p:nvPr>
            <p:ph type="title" hasCustomPrompt="1"/>
          </p:nvPr>
        </p:nvSpPr>
        <p:spPr>
          <a:xfrm>
            <a:off x="2587625" y="1371600"/>
            <a:ext cx="19202400" cy="2286000"/>
          </a:xfrm>
        </p:spPr>
        <p:txBody>
          <a:bodyPr/>
          <a:lstStyle>
            <a:lvl1pPr>
              <a:defRPr sz="8000" b="1" i="0">
                <a:latin typeface="Arial Black" panose="020B0604020202020204" pitchFamily="34" charset="0"/>
                <a:cs typeface="Arial Black" panose="020B0604020202020204" pitchFamily="34" charset="0"/>
              </a:defRPr>
            </a:lvl1pPr>
          </a:lstStyle>
          <a:p>
            <a:r>
              <a:rPr lang="en-US" dirty="0"/>
              <a:t>How You Can Help</a:t>
            </a:r>
          </a:p>
        </p:txBody>
      </p:sp>
      <p:sp>
        <p:nvSpPr>
          <p:cNvPr id="15" name="Text Placeholder 22">
            <a:extLst>
              <a:ext uri="{FF2B5EF4-FFF2-40B4-BE49-F238E27FC236}">
                <a16:creationId xmlns:a16="http://schemas.microsoft.com/office/drawing/2014/main" id="{9CBA369C-2845-C71B-8E01-8BE1D16209A7}"/>
              </a:ext>
            </a:extLst>
          </p:cNvPr>
          <p:cNvSpPr>
            <a:spLocks noGrp="1"/>
          </p:cNvSpPr>
          <p:nvPr>
            <p:ph type="body" sz="quarter" idx="24" hasCustomPrompt="1"/>
          </p:nvPr>
        </p:nvSpPr>
        <p:spPr>
          <a:xfrm>
            <a:off x="5943600" y="9138005"/>
            <a:ext cx="13487400" cy="2963941"/>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lnSpc>
                <a:spcPct val="125000"/>
              </a:lnSpc>
              <a:buFont typeface="Arial" panose="020B0604020202020204" pitchFamily="34" charset="0"/>
              <a:buChar char="•"/>
              <a:defRPr sz="2800">
                <a:solidFill>
                  <a:schemeClr val="tx1"/>
                </a:solidFill>
                <a:latin typeface="+mn-lt"/>
              </a:defRPr>
            </a:lvl4pPr>
            <a:lvl5pPr marL="4113885" indent="-457200">
              <a:lnSpc>
                <a:spcPct val="125000"/>
              </a:lnSpc>
              <a:buFont typeface="Arial" panose="020B0604020202020204" pitchFamily="34" charset="0"/>
              <a:buChar char="•"/>
              <a:defRPr sz="28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4">
            <a:extLst>
              <a:ext uri="{FF2B5EF4-FFF2-40B4-BE49-F238E27FC236}">
                <a16:creationId xmlns:a16="http://schemas.microsoft.com/office/drawing/2014/main" id="{48EA1FA0-6A99-245D-4407-902A71A4AEF2}"/>
              </a:ext>
            </a:extLst>
          </p:cNvPr>
          <p:cNvSpPr>
            <a:spLocks noGrp="1"/>
          </p:cNvSpPr>
          <p:nvPr>
            <p:ph type="body" sz="quarter" idx="13" hasCustomPrompt="1"/>
          </p:nvPr>
        </p:nvSpPr>
        <p:spPr>
          <a:xfrm>
            <a:off x="5943600" y="7772400"/>
            <a:ext cx="13487400" cy="1137005"/>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22" name="Text Placeholder 24">
            <a:extLst>
              <a:ext uri="{FF2B5EF4-FFF2-40B4-BE49-F238E27FC236}">
                <a16:creationId xmlns:a16="http://schemas.microsoft.com/office/drawing/2014/main" id="{047A119B-0105-29F8-0A11-3433C38FD7F2}"/>
              </a:ext>
            </a:extLst>
          </p:cNvPr>
          <p:cNvSpPr>
            <a:spLocks noGrp="1"/>
          </p:cNvSpPr>
          <p:nvPr>
            <p:ph type="body" sz="quarter" idx="25" hasCustomPrompt="1"/>
          </p:nvPr>
        </p:nvSpPr>
        <p:spPr>
          <a:xfrm>
            <a:off x="5943600" y="4343400"/>
            <a:ext cx="13487400" cy="1143000"/>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25" name="Text Placeholder 22">
            <a:extLst>
              <a:ext uri="{FF2B5EF4-FFF2-40B4-BE49-F238E27FC236}">
                <a16:creationId xmlns:a16="http://schemas.microsoft.com/office/drawing/2014/main" id="{FFF2D090-E887-EEAB-3B01-77F1E7B717C5}"/>
              </a:ext>
            </a:extLst>
          </p:cNvPr>
          <p:cNvSpPr>
            <a:spLocks noGrp="1"/>
          </p:cNvSpPr>
          <p:nvPr>
            <p:ph type="body" sz="quarter" idx="11" hasCustomPrompt="1"/>
          </p:nvPr>
        </p:nvSpPr>
        <p:spPr>
          <a:xfrm>
            <a:off x="5943600" y="5715000"/>
            <a:ext cx="13487400" cy="1828800"/>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buFont typeface="Arial" panose="020B0604020202020204" pitchFamily="34" charset="0"/>
              <a:buChar char="•"/>
              <a:defRPr sz="3200">
                <a:solidFill>
                  <a:schemeClr val="tx1"/>
                </a:solidFill>
                <a:latin typeface="+mn-lt"/>
              </a:defRPr>
            </a:lvl4pPr>
            <a:lvl5pPr marL="4113885" indent="-457200">
              <a:buFont typeface="Arial" panose="020B0604020202020204" pitchFamily="34" charset="0"/>
              <a:buChar char="•"/>
              <a:defRPr sz="3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61338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List 0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4B9250-3FF8-9A9F-51E6-0510AC921A81}"/>
              </a:ext>
            </a:extLst>
          </p:cNvPr>
          <p:cNvSpPr>
            <a:spLocks noGrp="1"/>
          </p:cNvSpPr>
          <p:nvPr>
            <p:ph type="title" hasCustomPrompt="1"/>
          </p:nvPr>
        </p:nvSpPr>
        <p:spPr>
          <a:xfrm>
            <a:off x="2587625" y="1377119"/>
            <a:ext cx="19202400" cy="2286000"/>
          </a:xfrm>
        </p:spPr>
        <p:txBody>
          <a:bodyPr/>
          <a:lstStyle>
            <a:lvl1pPr marL="0" marR="0" indent="0" algn="l" defTabSz="1828343" rtl="0" eaLnBrk="1" fontAlgn="auto" latinLnBrk="0" hangingPunct="1">
              <a:lnSpc>
                <a:spcPct val="90000"/>
              </a:lnSpc>
              <a:spcBef>
                <a:spcPct val="0"/>
              </a:spcBef>
              <a:spcAft>
                <a:spcPts val="0"/>
              </a:spcAft>
              <a:buClrTx/>
              <a:buSzTx/>
              <a:buFontTx/>
              <a:buNone/>
              <a:tabLst/>
              <a:defRPr sz="8000" b="1" i="0">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How You Can Help</a:t>
            </a:r>
          </a:p>
        </p:txBody>
      </p:sp>
      <p:sp>
        <p:nvSpPr>
          <p:cNvPr id="15" name="Text Placeholder 24">
            <a:extLst>
              <a:ext uri="{FF2B5EF4-FFF2-40B4-BE49-F238E27FC236}">
                <a16:creationId xmlns:a16="http://schemas.microsoft.com/office/drawing/2014/main" id="{2DE45F8E-5CF4-9012-2C57-894F35F25CFC}"/>
              </a:ext>
            </a:extLst>
          </p:cNvPr>
          <p:cNvSpPr>
            <a:spLocks noGrp="1"/>
          </p:cNvSpPr>
          <p:nvPr>
            <p:ph type="body" sz="quarter" idx="13" hasCustomPrompt="1"/>
          </p:nvPr>
        </p:nvSpPr>
        <p:spPr>
          <a:xfrm>
            <a:off x="5943600" y="8457931"/>
            <a:ext cx="13487400" cy="1143000"/>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17" name="Text Placeholder 24">
            <a:extLst>
              <a:ext uri="{FF2B5EF4-FFF2-40B4-BE49-F238E27FC236}">
                <a16:creationId xmlns:a16="http://schemas.microsoft.com/office/drawing/2014/main" id="{8ED9E3BC-B7D4-156B-9F89-8E1ED978FCC0}"/>
              </a:ext>
            </a:extLst>
          </p:cNvPr>
          <p:cNvSpPr>
            <a:spLocks noGrp="1"/>
          </p:cNvSpPr>
          <p:nvPr>
            <p:ph type="body" sz="quarter" idx="25" hasCustomPrompt="1"/>
          </p:nvPr>
        </p:nvSpPr>
        <p:spPr>
          <a:xfrm>
            <a:off x="5943600" y="4343400"/>
            <a:ext cx="13487400" cy="1143000"/>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20" name="Text Placeholder 22">
            <a:extLst>
              <a:ext uri="{FF2B5EF4-FFF2-40B4-BE49-F238E27FC236}">
                <a16:creationId xmlns:a16="http://schemas.microsoft.com/office/drawing/2014/main" id="{77AB88F0-79F5-C0E9-3F42-58F74CB9F0FA}"/>
              </a:ext>
            </a:extLst>
          </p:cNvPr>
          <p:cNvSpPr>
            <a:spLocks noGrp="1"/>
          </p:cNvSpPr>
          <p:nvPr>
            <p:ph type="body" sz="quarter" idx="26" hasCustomPrompt="1"/>
          </p:nvPr>
        </p:nvSpPr>
        <p:spPr>
          <a:xfrm>
            <a:off x="5943600" y="5714999"/>
            <a:ext cx="13487400" cy="2514601"/>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buFont typeface="Arial" panose="020B0604020202020204" pitchFamily="34" charset="0"/>
              <a:buChar char="•"/>
              <a:defRPr sz="3200">
                <a:solidFill>
                  <a:schemeClr val="tx1"/>
                </a:solidFill>
                <a:latin typeface="+mn-lt"/>
              </a:defRPr>
            </a:lvl4pPr>
            <a:lvl5pPr marL="4113885" indent="-457200">
              <a:buFont typeface="Arial" panose="020B0604020202020204" pitchFamily="34" charset="0"/>
              <a:buChar char="•"/>
              <a:defRPr sz="3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p:txBody>
      </p:sp>
      <p:sp>
        <p:nvSpPr>
          <p:cNvPr id="4" name="Text Placeholder 22">
            <a:extLst>
              <a:ext uri="{FF2B5EF4-FFF2-40B4-BE49-F238E27FC236}">
                <a16:creationId xmlns:a16="http://schemas.microsoft.com/office/drawing/2014/main" id="{F9978726-BB8C-D728-AC58-A99F505E4E69}"/>
              </a:ext>
            </a:extLst>
          </p:cNvPr>
          <p:cNvSpPr>
            <a:spLocks noGrp="1"/>
          </p:cNvSpPr>
          <p:nvPr>
            <p:ph type="body" sz="quarter" idx="28" hasCustomPrompt="1"/>
          </p:nvPr>
        </p:nvSpPr>
        <p:spPr>
          <a:xfrm>
            <a:off x="5943600" y="9815946"/>
            <a:ext cx="13487400" cy="2286000"/>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buFont typeface="Arial" panose="020B0604020202020204" pitchFamily="34" charset="0"/>
              <a:buChar char="•"/>
              <a:defRPr sz="3200">
                <a:solidFill>
                  <a:schemeClr val="tx1"/>
                </a:solidFill>
                <a:latin typeface="+mn-lt"/>
              </a:defRPr>
            </a:lvl4pPr>
            <a:lvl5pPr marL="4113885" indent="-457200">
              <a:buFont typeface="Arial" panose="020B0604020202020204" pitchFamily="34" charset="0"/>
              <a:buChar char="•"/>
              <a:defRPr sz="3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72217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List 0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4B9250-3FF8-9A9F-51E6-0510AC921A81}"/>
              </a:ext>
            </a:extLst>
          </p:cNvPr>
          <p:cNvSpPr>
            <a:spLocks noGrp="1"/>
          </p:cNvSpPr>
          <p:nvPr>
            <p:ph type="title" hasCustomPrompt="1"/>
          </p:nvPr>
        </p:nvSpPr>
        <p:spPr>
          <a:xfrm>
            <a:off x="2587625" y="1377119"/>
            <a:ext cx="19202400" cy="2286000"/>
          </a:xfrm>
        </p:spPr>
        <p:txBody>
          <a:bodyPr/>
          <a:lstStyle>
            <a:lvl1pPr marL="0" marR="0" indent="0" algn="l" defTabSz="1828343" rtl="0" eaLnBrk="1" fontAlgn="auto" latinLnBrk="0" hangingPunct="1">
              <a:lnSpc>
                <a:spcPct val="90000"/>
              </a:lnSpc>
              <a:spcBef>
                <a:spcPct val="0"/>
              </a:spcBef>
              <a:spcAft>
                <a:spcPts val="0"/>
              </a:spcAft>
              <a:buClrTx/>
              <a:buSzTx/>
              <a:buFontTx/>
              <a:buNone/>
              <a:tabLst/>
              <a:defRPr sz="8000" b="1" i="0">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How You Can Help</a:t>
            </a:r>
          </a:p>
        </p:txBody>
      </p:sp>
      <p:sp>
        <p:nvSpPr>
          <p:cNvPr id="17" name="Text Placeholder 24">
            <a:extLst>
              <a:ext uri="{FF2B5EF4-FFF2-40B4-BE49-F238E27FC236}">
                <a16:creationId xmlns:a16="http://schemas.microsoft.com/office/drawing/2014/main" id="{8ED9E3BC-B7D4-156B-9F89-8E1ED978FCC0}"/>
              </a:ext>
            </a:extLst>
          </p:cNvPr>
          <p:cNvSpPr>
            <a:spLocks noGrp="1"/>
          </p:cNvSpPr>
          <p:nvPr>
            <p:ph type="body" sz="quarter" idx="25" hasCustomPrompt="1"/>
          </p:nvPr>
        </p:nvSpPr>
        <p:spPr>
          <a:xfrm>
            <a:off x="5943600" y="4343400"/>
            <a:ext cx="13487400" cy="1143000"/>
          </a:xfrm>
        </p:spPr>
        <p:txBody>
          <a:bodyPr lIns="0" tIns="0" rIns="0" bIns="0" anchor="ctr">
            <a:noAutofit/>
          </a:bodyPr>
          <a:lstStyle>
            <a:lvl1pPr marL="0" indent="0" algn="l">
              <a:lnSpc>
                <a:spcPct val="100000"/>
              </a:lnSpc>
              <a:buNone/>
              <a:defRPr sz="3200" b="1" i="0" spc="0" baseline="0">
                <a:solidFill>
                  <a:schemeClr val="tx1"/>
                </a:solidFill>
                <a:latin typeface="Arial Black" panose="020B0604020202020204" pitchFamily="34" charset="0"/>
                <a:ea typeface="Arial Black" panose="020B0604020202020204" pitchFamily="34" charset="0"/>
                <a:cs typeface="Arial Black" panose="020B0604020202020204" pitchFamily="34" charset="0"/>
              </a:defRPr>
            </a:lvl1pPr>
            <a:lvl2pPr>
              <a:defRPr sz="2800"/>
            </a:lvl2pPr>
            <a:lvl3pPr>
              <a:defRPr sz="2800"/>
            </a:lvl3pPr>
            <a:lvl4pPr>
              <a:defRPr sz="2800"/>
            </a:lvl4pPr>
            <a:lvl5pPr>
              <a:defRPr sz="2800"/>
            </a:lvl5pPr>
          </a:lstStyle>
          <a:p>
            <a:pPr lvl="0"/>
            <a:r>
              <a:rPr lang="en-US" dirty="0"/>
              <a:t>Year: title here</a:t>
            </a:r>
          </a:p>
        </p:txBody>
      </p:sp>
      <p:sp>
        <p:nvSpPr>
          <p:cNvPr id="20" name="Text Placeholder 22">
            <a:extLst>
              <a:ext uri="{FF2B5EF4-FFF2-40B4-BE49-F238E27FC236}">
                <a16:creationId xmlns:a16="http://schemas.microsoft.com/office/drawing/2014/main" id="{77AB88F0-79F5-C0E9-3F42-58F74CB9F0FA}"/>
              </a:ext>
            </a:extLst>
          </p:cNvPr>
          <p:cNvSpPr>
            <a:spLocks noGrp="1"/>
          </p:cNvSpPr>
          <p:nvPr>
            <p:ph type="body" sz="quarter" idx="26" hasCustomPrompt="1"/>
          </p:nvPr>
        </p:nvSpPr>
        <p:spPr>
          <a:xfrm>
            <a:off x="5943600" y="5714999"/>
            <a:ext cx="13487400" cy="6623881"/>
          </a:xfrm>
        </p:spPr>
        <p:txBody>
          <a:bodyPr lIns="0" tIns="0" rIns="0" bIns="0" anchor="t">
            <a:noAutofit/>
          </a:bodyPr>
          <a:lstStyle>
            <a:lvl1pPr marL="457200" indent="-457200">
              <a:lnSpc>
                <a:spcPct val="125000"/>
              </a:lnSpc>
              <a:buFont typeface="Arial" panose="020B0604020202020204" pitchFamily="34" charset="0"/>
              <a:buChar char="•"/>
              <a:defRPr sz="2800">
                <a:solidFill>
                  <a:schemeClr val="tx1"/>
                </a:solidFill>
                <a:latin typeface="+mn-lt"/>
                <a:ea typeface="Fira Sans" panose="020B0503050000020004" pitchFamily="34" charset="0"/>
              </a:defRPr>
            </a:lvl1pPr>
            <a:lvl2pPr marL="1371371" indent="-457200">
              <a:lnSpc>
                <a:spcPct val="125000"/>
              </a:lnSpc>
              <a:buFont typeface="Arial" panose="020B0604020202020204" pitchFamily="34" charset="0"/>
              <a:buChar char="•"/>
              <a:defRPr sz="2800">
                <a:solidFill>
                  <a:schemeClr val="tx1"/>
                </a:solidFill>
                <a:latin typeface="+mn-lt"/>
              </a:defRPr>
            </a:lvl2pPr>
            <a:lvl3pPr marL="2285543" indent="-457200">
              <a:lnSpc>
                <a:spcPct val="125000"/>
              </a:lnSpc>
              <a:buFont typeface="Arial" panose="020B0604020202020204" pitchFamily="34" charset="0"/>
              <a:buChar char="•"/>
              <a:defRPr sz="2800">
                <a:solidFill>
                  <a:schemeClr val="tx1"/>
                </a:solidFill>
                <a:latin typeface="+mn-lt"/>
              </a:defRPr>
            </a:lvl3pPr>
            <a:lvl4pPr marL="3199714" indent="-457200">
              <a:buFont typeface="Arial" panose="020B0604020202020204" pitchFamily="34" charset="0"/>
              <a:buChar char="•"/>
              <a:defRPr sz="3200">
                <a:solidFill>
                  <a:schemeClr val="tx1"/>
                </a:solidFill>
                <a:latin typeface="+mn-lt"/>
              </a:defRPr>
            </a:lvl4pPr>
            <a:lvl5pPr marL="4113885" indent="-457200">
              <a:buFont typeface="Arial" panose="020B0604020202020204" pitchFamily="34" charset="0"/>
              <a:buChar char="•"/>
              <a:defRPr sz="32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92818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8EE64FE-2E7C-5666-14F2-E58DC800B3B4}"/>
              </a:ext>
            </a:extLst>
          </p:cNvPr>
          <p:cNvSpPr>
            <a:spLocks noGrp="1"/>
          </p:cNvSpPr>
          <p:nvPr>
            <p:ph type="title" hasCustomPrompt="1"/>
          </p:nvPr>
        </p:nvSpPr>
        <p:spPr>
          <a:xfrm>
            <a:off x="3959223" y="2743196"/>
            <a:ext cx="16459200" cy="1828800"/>
          </a:xfrm>
        </p:spPr>
        <p:txBody>
          <a:bodyPr lIns="0" tIns="0" rIns="0" bIns="0" anchor="t"/>
          <a:lstStyle>
            <a:lvl1pPr>
              <a:lnSpc>
                <a:spcPct val="100000"/>
              </a:lnSpc>
              <a:defRPr sz="6000" b="1" i="0">
                <a:latin typeface="Arial Black" panose="020B0604020202020204" pitchFamily="34" charset="0"/>
                <a:cs typeface="Arial Black" panose="020B0604020202020204" pitchFamily="34" charset="0"/>
              </a:defRPr>
            </a:lvl1pPr>
          </a:lstStyle>
          <a:p>
            <a:pPr lvl="0"/>
            <a:r>
              <a:rPr lang="en-US" dirty="0"/>
              <a:t>One Column Slide</a:t>
            </a:r>
          </a:p>
        </p:txBody>
      </p:sp>
      <p:sp>
        <p:nvSpPr>
          <p:cNvPr id="11" name="Text Placeholder 7">
            <a:extLst>
              <a:ext uri="{FF2B5EF4-FFF2-40B4-BE49-F238E27FC236}">
                <a16:creationId xmlns:a16="http://schemas.microsoft.com/office/drawing/2014/main" id="{BF7FDF97-123F-FCF5-9120-8F38DD5738AD}"/>
              </a:ext>
            </a:extLst>
          </p:cNvPr>
          <p:cNvSpPr>
            <a:spLocks noGrp="1"/>
          </p:cNvSpPr>
          <p:nvPr>
            <p:ph type="body" sz="quarter" idx="12" hasCustomPrompt="1"/>
          </p:nvPr>
        </p:nvSpPr>
        <p:spPr>
          <a:xfrm>
            <a:off x="3959224" y="1828797"/>
            <a:ext cx="16459199" cy="914399"/>
          </a:xfrm>
        </p:spPr>
        <p:txBody>
          <a:bodyPr lIns="0" tIns="0" rIns="182880" bIns="0" anchor="ctr">
            <a:noAutofit/>
          </a:bodyPr>
          <a:lstStyle>
            <a:lvl1pPr marL="0" indent="0" algn="l">
              <a:buNone/>
              <a:defRPr sz="2800" b="1" i="0" spc="300">
                <a:solidFill>
                  <a:schemeClr val="accent2"/>
                </a:solidFill>
                <a:latin typeface="Arial Black" panose="020B0604020202020204" pitchFamily="34" charset="0"/>
                <a:ea typeface="Arial Black" panose="020B0604020202020204" pitchFamily="34" charset="0"/>
                <a:cs typeface="Arial Black" panose="020B06040202020202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SUBTITLE</a:t>
            </a:r>
          </a:p>
        </p:txBody>
      </p:sp>
      <p:sp>
        <p:nvSpPr>
          <p:cNvPr id="15" name="Text Placeholder 14">
            <a:extLst>
              <a:ext uri="{FF2B5EF4-FFF2-40B4-BE49-F238E27FC236}">
                <a16:creationId xmlns:a16="http://schemas.microsoft.com/office/drawing/2014/main" id="{A91D7251-14F6-81FD-3168-9DFF934CE994}"/>
              </a:ext>
            </a:extLst>
          </p:cNvPr>
          <p:cNvSpPr>
            <a:spLocks noGrp="1"/>
          </p:cNvSpPr>
          <p:nvPr>
            <p:ph type="body" sz="quarter" idx="20"/>
          </p:nvPr>
        </p:nvSpPr>
        <p:spPr>
          <a:xfrm>
            <a:off x="3959223" y="5029200"/>
            <a:ext cx="16459200" cy="7315200"/>
          </a:xfrm>
        </p:spPr>
        <p:txBody>
          <a:bodyPr/>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453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A8C9F2-FFA0-3EAE-81EA-103158BB3693}"/>
              </a:ext>
            </a:extLst>
          </p:cNvPr>
          <p:cNvSpPr>
            <a:spLocks noGrp="1"/>
          </p:cNvSpPr>
          <p:nvPr>
            <p:ph type="title" hasCustomPrompt="1"/>
          </p:nvPr>
        </p:nvSpPr>
        <p:spPr>
          <a:xfrm>
            <a:off x="3959096" y="2743195"/>
            <a:ext cx="16459201" cy="1828799"/>
          </a:xfrm>
        </p:spPr>
        <p:txBody>
          <a:bodyPr lIns="0" tIns="0" rIns="0" bIns="0" anchor="t"/>
          <a:lstStyle>
            <a:lvl1pPr>
              <a:lnSpc>
                <a:spcPct val="100000"/>
              </a:lnSpc>
              <a:defRPr sz="6000" b="1" i="0">
                <a:latin typeface="Arial Black" panose="020B0604020202020204" pitchFamily="34" charset="0"/>
                <a:cs typeface="Arial Black" panose="020B0604020202020204" pitchFamily="34" charset="0"/>
              </a:defRPr>
            </a:lvl1pPr>
          </a:lstStyle>
          <a:p>
            <a:pPr lvl="0"/>
            <a:r>
              <a:rPr lang="en-US" dirty="0"/>
              <a:t>One Column Slide</a:t>
            </a:r>
          </a:p>
        </p:txBody>
      </p:sp>
      <p:sp>
        <p:nvSpPr>
          <p:cNvPr id="5" name="Text Placeholder 7">
            <a:extLst>
              <a:ext uri="{FF2B5EF4-FFF2-40B4-BE49-F238E27FC236}">
                <a16:creationId xmlns:a16="http://schemas.microsoft.com/office/drawing/2014/main" id="{A6663BFB-98D0-4326-41C2-1FCB4E3B0587}"/>
              </a:ext>
            </a:extLst>
          </p:cNvPr>
          <p:cNvSpPr>
            <a:spLocks noGrp="1"/>
          </p:cNvSpPr>
          <p:nvPr>
            <p:ph type="body" sz="quarter" idx="12" hasCustomPrompt="1"/>
          </p:nvPr>
        </p:nvSpPr>
        <p:spPr>
          <a:xfrm>
            <a:off x="3959096" y="1828797"/>
            <a:ext cx="16459327" cy="914399"/>
          </a:xfrm>
        </p:spPr>
        <p:txBody>
          <a:bodyPr lIns="0" tIns="0" rIns="182880" bIns="0" anchor="ctr">
            <a:noAutofit/>
          </a:bodyPr>
          <a:lstStyle>
            <a:lvl1pPr marL="0" indent="0" algn="l">
              <a:buNone/>
              <a:defRPr sz="2800" b="1" i="0" spc="300">
                <a:solidFill>
                  <a:schemeClr val="accent2"/>
                </a:solidFill>
                <a:latin typeface="Arial Black" panose="020B0604020202020204" pitchFamily="34" charset="0"/>
                <a:ea typeface="Arial Black" panose="020B0604020202020204" pitchFamily="34" charset="0"/>
                <a:cs typeface="Arial Black" panose="020B06040202020202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SUBTITLE</a:t>
            </a:r>
          </a:p>
        </p:txBody>
      </p:sp>
      <p:sp>
        <p:nvSpPr>
          <p:cNvPr id="13" name="Text Placeholder 12">
            <a:extLst>
              <a:ext uri="{FF2B5EF4-FFF2-40B4-BE49-F238E27FC236}">
                <a16:creationId xmlns:a16="http://schemas.microsoft.com/office/drawing/2014/main" id="{7A9A245B-A678-F8F6-285B-644D1154CEB1}"/>
              </a:ext>
            </a:extLst>
          </p:cNvPr>
          <p:cNvSpPr>
            <a:spLocks noGrp="1"/>
          </p:cNvSpPr>
          <p:nvPr>
            <p:ph type="body" sz="quarter" idx="24"/>
          </p:nvPr>
        </p:nvSpPr>
        <p:spPr>
          <a:xfrm>
            <a:off x="3959096" y="5029200"/>
            <a:ext cx="8001000" cy="7315200"/>
          </a:xfrm>
        </p:spPr>
        <p:txBody>
          <a:bodyPr/>
          <a:lstStyle>
            <a:lvl1pPr marL="457200" indent="-457200">
              <a:lnSpc>
                <a:spcPct val="125000"/>
              </a:lnSpc>
              <a:buFont typeface="Arial" panose="020B0604020202020204" pitchFamily="34" charset="0"/>
              <a:buChar char="•"/>
              <a:defRPr/>
            </a:lvl1pPr>
            <a:lvl2pPr marL="1371371" indent="-457200">
              <a:lnSpc>
                <a:spcPct val="125000"/>
              </a:lnSpc>
              <a:buFont typeface="Arial" panose="020B0604020202020204" pitchFamily="34" charset="0"/>
              <a:buChar char="•"/>
              <a:defRPr/>
            </a:lvl2pPr>
            <a:lvl3pPr marL="2285543" indent="-457200">
              <a:lnSpc>
                <a:spcPct val="125000"/>
              </a:lnSpc>
              <a:buFont typeface="Arial" panose="020B0604020202020204" pitchFamily="34" charset="0"/>
              <a:buChar char="•"/>
              <a:defRPr/>
            </a:lvl3pPr>
            <a:lvl4pPr marL="3199714" indent="-457200">
              <a:lnSpc>
                <a:spcPct val="125000"/>
              </a:lnSpc>
              <a:buFont typeface="Arial" panose="020B0604020202020204" pitchFamily="34" charset="0"/>
              <a:buChar char="•"/>
              <a:defRPr/>
            </a:lvl4pPr>
            <a:lvl5pPr marL="4113885" indent="-457200">
              <a:lnSpc>
                <a:spcPct val="125000"/>
              </a:lnSpc>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6">
            <a:extLst>
              <a:ext uri="{FF2B5EF4-FFF2-40B4-BE49-F238E27FC236}">
                <a16:creationId xmlns:a16="http://schemas.microsoft.com/office/drawing/2014/main" id="{51BD73A0-0979-BA86-7D72-F96B70FE0222}"/>
              </a:ext>
            </a:extLst>
          </p:cNvPr>
          <p:cNvSpPr>
            <a:spLocks noGrp="1"/>
          </p:cNvSpPr>
          <p:nvPr>
            <p:ph type="body" sz="quarter" idx="25"/>
          </p:nvPr>
        </p:nvSpPr>
        <p:spPr>
          <a:xfrm>
            <a:off x="12417556" y="5029200"/>
            <a:ext cx="8001000" cy="7315200"/>
          </a:xfrm>
        </p:spPr>
        <p:txBody>
          <a:bodyPr/>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10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2" descr="Full page image ">
            <a:extLst>
              <a:ext uri="{FF2B5EF4-FFF2-40B4-BE49-F238E27FC236}">
                <a16:creationId xmlns:a16="http://schemas.microsoft.com/office/drawing/2014/main" id="{65112CEB-F3F1-A448-818C-79B272BF5745}"/>
              </a:ext>
            </a:extLst>
          </p:cNvPr>
          <p:cNvSpPr>
            <a:spLocks noGrp="1"/>
          </p:cNvSpPr>
          <p:nvPr>
            <p:ph type="pic" sz="quarter" idx="10" hasCustomPrompt="1"/>
          </p:nvPr>
        </p:nvSpPr>
        <p:spPr>
          <a:xfrm>
            <a:off x="0" y="0"/>
            <a:ext cx="24377650" cy="13715999"/>
          </a:xfrm>
          <a:solidFill>
            <a:schemeClr val="bg1">
              <a:lumMod val="95000"/>
            </a:schemeClr>
          </a:solidFill>
        </p:spPr>
        <p:txBody>
          <a:bodyPr>
            <a:normAutofit/>
          </a:bodyPr>
          <a:lstStyle>
            <a:lvl1pPr>
              <a:defRPr sz="2800"/>
            </a:lvl1pPr>
          </a:lstStyle>
          <a:p>
            <a:r>
              <a:rPr lang="en-US" dirty="0"/>
              <a:t>Click </a:t>
            </a:r>
            <a:r>
              <a:rPr lang="en-US" dirty="0" err="1"/>
              <a:t>icn</a:t>
            </a:r>
            <a:r>
              <a:rPr lang="en-US" dirty="0"/>
              <a:t> to add picture</a:t>
            </a:r>
          </a:p>
        </p:txBody>
      </p:sp>
      <p:sp>
        <p:nvSpPr>
          <p:cNvPr id="3" name="Title 1">
            <a:extLst>
              <a:ext uri="{FF2B5EF4-FFF2-40B4-BE49-F238E27FC236}">
                <a16:creationId xmlns:a16="http://schemas.microsoft.com/office/drawing/2014/main" id="{2B78352B-EDAC-E2F3-8471-AF0B7F96500F}"/>
              </a:ext>
            </a:extLst>
          </p:cNvPr>
          <p:cNvSpPr>
            <a:spLocks noGrp="1"/>
          </p:cNvSpPr>
          <p:nvPr>
            <p:ph type="title" hasCustomPrompt="1"/>
          </p:nvPr>
        </p:nvSpPr>
        <p:spPr>
          <a:xfrm>
            <a:off x="1828800" y="1371600"/>
            <a:ext cx="20720304" cy="2286000"/>
          </a:xfrm>
        </p:spPr>
        <p:txBody>
          <a:bodyPr lIns="0" tIns="0" rIns="0" bIns="0"/>
          <a:lstStyle>
            <a:lvl1pPr algn="ctr">
              <a:lnSpc>
                <a:spcPct val="125000"/>
              </a:lnSpc>
              <a:defRPr sz="6000" b="1" i="0" spc="0">
                <a:latin typeface="Arial Black" panose="020B0604020202020204" pitchFamily="34" charset="0"/>
                <a:cs typeface="Arial Black" panose="020B0604020202020204" pitchFamily="34" charset="0"/>
              </a:defRPr>
            </a:lvl1pPr>
          </a:lstStyle>
          <a:p>
            <a:pPr lvl="0"/>
            <a:r>
              <a:rPr lang="en-US" dirty="0"/>
              <a:t>1 in 4 Texans have experienced an opioid overdose or know someone who has.</a:t>
            </a:r>
          </a:p>
        </p:txBody>
      </p:sp>
    </p:spTree>
    <p:extLst>
      <p:ext uri="{BB962C8B-B14F-4D97-AF65-F5344CB8AC3E}">
        <p14:creationId xmlns:p14="http://schemas.microsoft.com/office/powerpoint/2010/main" val="3827746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 Image (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704CAF-C049-433F-C707-48581650550E}"/>
              </a:ext>
            </a:extLst>
          </p:cNvPr>
          <p:cNvSpPr/>
          <p:nvPr userDrawn="1"/>
        </p:nvSpPr>
        <p:spPr>
          <a:xfrm>
            <a:off x="0" y="0"/>
            <a:ext cx="1218882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2" descr="Right side image ">
            <a:extLst>
              <a:ext uri="{FF2B5EF4-FFF2-40B4-BE49-F238E27FC236}">
                <a16:creationId xmlns:a16="http://schemas.microsoft.com/office/drawing/2014/main" id="{CEC4BEF9-5BC9-0546-A943-9ECEE297F9F4}"/>
              </a:ext>
            </a:extLst>
          </p:cNvPr>
          <p:cNvSpPr>
            <a:spLocks noGrp="1"/>
          </p:cNvSpPr>
          <p:nvPr>
            <p:ph type="pic" sz="quarter" idx="19"/>
          </p:nvPr>
        </p:nvSpPr>
        <p:spPr>
          <a:xfrm>
            <a:off x="12188825" y="0"/>
            <a:ext cx="12188952" cy="13716000"/>
          </a:xfrm>
          <a:solidFill>
            <a:schemeClr val="bg1">
              <a:lumMod val="95000"/>
            </a:schemeClr>
          </a:solidFill>
        </p:spPr>
        <p:txBody>
          <a:bodyPr lIns="914400" tIns="914400" rIns="914400" bIns="914400"/>
          <a:lstStyle>
            <a:lvl1pPr>
              <a:defRPr>
                <a:latin typeface="+mn-lt"/>
              </a:defRPr>
            </a:lvl1pPr>
          </a:lstStyle>
          <a:p>
            <a:r>
              <a:rPr lang="en-US"/>
              <a:t>Click icon to add picture</a:t>
            </a:r>
            <a:endParaRPr lang="en-US" dirty="0"/>
          </a:p>
        </p:txBody>
      </p:sp>
      <p:sp>
        <p:nvSpPr>
          <p:cNvPr id="23" name="Text Placeholder 8">
            <a:extLst>
              <a:ext uri="{FF2B5EF4-FFF2-40B4-BE49-F238E27FC236}">
                <a16:creationId xmlns:a16="http://schemas.microsoft.com/office/drawing/2014/main" id="{B6203F3A-8B43-9763-D7C3-D4BB4B2679B4}"/>
              </a:ext>
            </a:extLst>
          </p:cNvPr>
          <p:cNvSpPr>
            <a:spLocks noGrp="1"/>
          </p:cNvSpPr>
          <p:nvPr>
            <p:ph type="body" sz="quarter" idx="17" hasCustomPrompt="1"/>
          </p:nvPr>
        </p:nvSpPr>
        <p:spPr>
          <a:xfrm>
            <a:off x="1371600" y="4572000"/>
            <a:ext cx="9144000" cy="7315203"/>
          </a:xfrm>
        </p:spPr>
        <p:txBody>
          <a:bodyPr wrap="square" lIns="0" tIns="0" rIns="0" bIns="0">
            <a:noAutofit/>
          </a:bodyPr>
          <a:lstStyle>
            <a:lvl1pPr marL="457200" indent="-457200">
              <a:lnSpc>
                <a:spcPct val="125000"/>
              </a:lnSpc>
              <a:buFont typeface="Arial" panose="020B0604020202020204" pitchFamily="34" charset="0"/>
              <a:buChar char="•"/>
              <a:defRPr lang="en-US" sz="2800" dirty="0">
                <a:latin typeface="+mn-lt"/>
                <a:ea typeface="Fira Sans" panose="020B0503050000020004" pitchFamily="34" charset="0"/>
                <a:cs typeface="Fira Sans" panose="020B0503050000020004" pitchFamily="34" charset="0"/>
              </a:defRPr>
            </a:lvl1pPr>
            <a:lvl2pPr marL="1371371" indent="-457200">
              <a:lnSpc>
                <a:spcPct val="125000"/>
              </a:lnSpc>
              <a:buFont typeface="Arial" panose="020B0604020202020204" pitchFamily="34" charset="0"/>
              <a:buChar char="•"/>
              <a:defRPr sz="2800">
                <a:latin typeface="+mn-lt"/>
              </a:defRPr>
            </a:lvl2pPr>
            <a:lvl3pPr marL="2285543" indent="-457200">
              <a:lnSpc>
                <a:spcPct val="125000"/>
              </a:lnSpc>
              <a:buFont typeface="Arial" panose="020B0604020202020204" pitchFamily="34" charset="0"/>
              <a:buChar char="•"/>
              <a:defRPr sz="2800">
                <a:latin typeface="+mn-lt"/>
              </a:defRPr>
            </a:lvl3pPr>
            <a:lvl4pPr marL="3199714" indent="-457200">
              <a:lnSpc>
                <a:spcPct val="125000"/>
              </a:lnSpc>
              <a:buFont typeface="Arial" panose="020B0604020202020204" pitchFamily="34" charset="0"/>
              <a:buChar char="•"/>
              <a:defRPr sz="2800">
                <a:latin typeface="+mn-lt"/>
              </a:defRPr>
            </a:lvl4pPr>
            <a:lvl5pPr marL="4113885" indent="-457200">
              <a:lnSpc>
                <a:spcPct val="125000"/>
              </a:lnSpc>
              <a:buFont typeface="Arial" panose="020B0604020202020204" pitchFamily="34" charset="0"/>
              <a:buChar char="•"/>
              <a:defRPr sz="2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1">
            <a:extLst>
              <a:ext uri="{FF2B5EF4-FFF2-40B4-BE49-F238E27FC236}">
                <a16:creationId xmlns:a16="http://schemas.microsoft.com/office/drawing/2014/main" id="{20268DD5-7CFA-3708-CF30-F292E9384202}"/>
              </a:ext>
            </a:extLst>
          </p:cNvPr>
          <p:cNvSpPr>
            <a:spLocks noGrp="1"/>
          </p:cNvSpPr>
          <p:nvPr>
            <p:ph type="title" hasCustomPrompt="1"/>
          </p:nvPr>
        </p:nvSpPr>
        <p:spPr>
          <a:xfrm>
            <a:off x="1371600" y="2743195"/>
            <a:ext cx="9144000" cy="1828799"/>
          </a:xfrm>
        </p:spPr>
        <p:txBody>
          <a:bodyPr lIns="0" tIns="0" rIns="0" bIns="0" anchor="t"/>
          <a:lstStyle>
            <a:lvl1pPr>
              <a:lnSpc>
                <a:spcPct val="125000"/>
              </a:lnSpc>
              <a:defRPr sz="6000" b="1" i="0">
                <a:latin typeface="Arial Black" panose="020B0604020202020204" pitchFamily="34" charset="0"/>
                <a:cs typeface="Arial Black" panose="020B0604020202020204" pitchFamily="34" charset="0"/>
              </a:defRPr>
            </a:lvl1pPr>
          </a:lstStyle>
          <a:p>
            <a:r>
              <a:rPr lang="en-US" dirty="0"/>
              <a:t>Text (L)</a:t>
            </a:r>
            <a:br>
              <a:rPr lang="en-US" dirty="0"/>
            </a:br>
            <a:r>
              <a:rPr lang="en-US" dirty="0"/>
              <a:t>Image (R)</a:t>
            </a:r>
          </a:p>
        </p:txBody>
      </p:sp>
    </p:spTree>
    <p:extLst>
      <p:ext uri="{BB962C8B-B14F-4D97-AF65-F5344CB8AC3E}">
        <p14:creationId xmlns:p14="http://schemas.microsoft.com/office/powerpoint/2010/main" val="188536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ing Org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FE41-054D-7542-B4AA-C0C95B1CEA26}"/>
              </a:ext>
            </a:extLst>
          </p:cNvPr>
          <p:cNvSpPr>
            <a:spLocks noGrp="1"/>
          </p:cNvSpPr>
          <p:nvPr>
            <p:ph type="title" hasCustomPrompt="1"/>
          </p:nvPr>
        </p:nvSpPr>
        <p:spPr>
          <a:xfrm>
            <a:off x="1828800" y="3200400"/>
            <a:ext cx="10360025" cy="5943600"/>
          </a:xfrm>
        </p:spPr>
        <p:txBody>
          <a:bodyPr/>
          <a:lstStyle>
            <a:lvl1pPr algn="l">
              <a:defRPr sz="11500" b="1" i="0">
                <a:solidFill>
                  <a:schemeClr val="tx1"/>
                </a:solidFill>
                <a:latin typeface="Arial Black" panose="020B0604020202020204" pitchFamily="34" charset="0"/>
                <a:cs typeface="Arial Black" panose="020B0604020202020204" pitchFamily="34" charset="0"/>
              </a:defRPr>
            </a:lvl1pPr>
          </a:lstStyle>
          <a:p>
            <a:pPr lvl="0"/>
            <a:r>
              <a:rPr lang="en-US" dirty="0"/>
              <a:t>Organization Name</a:t>
            </a:r>
          </a:p>
        </p:txBody>
      </p:sp>
      <p:pic>
        <p:nvPicPr>
          <p:cNvPr id="3" name="Picture 2">
            <a:extLst>
              <a:ext uri="{FF2B5EF4-FFF2-40B4-BE49-F238E27FC236}">
                <a16:creationId xmlns:a16="http://schemas.microsoft.com/office/drawing/2014/main" id="{C12CC30C-D5D8-AC0F-9731-0FE40054EEB8}"/>
              </a:ext>
            </a:extLst>
          </p:cNvPr>
          <p:cNvPicPr>
            <a:picLocks noChangeAspect="1"/>
          </p:cNvPicPr>
          <p:nvPr userDrawn="1"/>
        </p:nvPicPr>
        <p:blipFill>
          <a:blip r:embed="rId2"/>
          <a:stretch>
            <a:fillRect/>
          </a:stretch>
        </p:blipFill>
        <p:spPr>
          <a:xfrm>
            <a:off x="19464124" y="914401"/>
            <a:ext cx="3999126" cy="1870239"/>
          </a:xfrm>
          <a:prstGeom prst="rect">
            <a:avLst/>
          </a:prstGeom>
        </p:spPr>
      </p:pic>
      <p:sp>
        <p:nvSpPr>
          <p:cNvPr id="5" name="Text Placeholder 7">
            <a:extLst>
              <a:ext uri="{FF2B5EF4-FFF2-40B4-BE49-F238E27FC236}">
                <a16:creationId xmlns:a16="http://schemas.microsoft.com/office/drawing/2014/main" id="{D16B9DCE-361F-C738-D30E-91B4F048B848}"/>
              </a:ext>
            </a:extLst>
          </p:cNvPr>
          <p:cNvSpPr>
            <a:spLocks noGrp="1"/>
          </p:cNvSpPr>
          <p:nvPr>
            <p:ph type="body" sz="quarter" idx="11" hasCustomPrompt="1"/>
          </p:nvPr>
        </p:nvSpPr>
        <p:spPr>
          <a:xfrm>
            <a:off x="1828800" y="10058399"/>
            <a:ext cx="10360025" cy="1828800"/>
          </a:xfrm>
        </p:spPr>
        <p:txBody>
          <a:bodyPr lIns="0" tIns="0" rIns="182880" bIns="0">
            <a:noAutofit/>
          </a:bodyPr>
          <a:lstStyle>
            <a:lvl1pPr marL="0" indent="0" algn="l">
              <a:buNone/>
              <a:defRPr sz="4000">
                <a:solidFill>
                  <a:schemeClr val="tx1"/>
                </a:solidFill>
                <a:latin typeface="+mn-lt"/>
                <a:ea typeface="Fira Sans" panose="020B05030500000200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Texas Targeted Opioid Response</a:t>
            </a:r>
          </a:p>
        </p:txBody>
      </p:sp>
      <p:sp>
        <p:nvSpPr>
          <p:cNvPr id="6" name="Text Placeholder 7">
            <a:extLst>
              <a:ext uri="{FF2B5EF4-FFF2-40B4-BE49-F238E27FC236}">
                <a16:creationId xmlns:a16="http://schemas.microsoft.com/office/drawing/2014/main" id="{3C4EFF6B-758C-40C1-BDAA-CCB8F76DA036}"/>
              </a:ext>
            </a:extLst>
          </p:cNvPr>
          <p:cNvSpPr>
            <a:spLocks noGrp="1"/>
          </p:cNvSpPr>
          <p:nvPr>
            <p:ph type="body" sz="quarter" idx="12" hasCustomPrompt="1"/>
          </p:nvPr>
        </p:nvSpPr>
        <p:spPr>
          <a:xfrm>
            <a:off x="1828800" y="2286001"/>
            <a:ext cx="10360025" cy="914399"/>
          </a:xfrm>
        </p:spPr>
        <p:txBody>
          <a:bodyPr lIns="0" tIns="0" rIns="182880" bIns="0" anchor="ctr">
            <a:noAutofit/>
          </a:bodyPr>
          <a:lstStyle>
            <a:lvl1pPr marL="0" indent="0" algn="l">
              <a:buNone/>
              <a:defRPr sz="2800" b="1" i="0" spc="300">
                <a:solidFill>
                  <a:schemeClr val="accent2"/>
                </a:solidFill>
                <a:latin typeface="Arial Black" panose="020B0604020202020204" pitchFamily="34" charset="0"/>
                <a:ea typeface="Arial Black" panose="020B0604020202020204" pitchFamily="34" charset="0"/>
                <a:cs typeface="Arial Black" panose="020B0604020202020204" pitchFamily="34" charset="0"/>
              </a:defRPr>
            </a:lvl1pPr>
            <a:lvl2pPr algn="ctr">
              <a:defRPr sz="4400">
                <a:solidFill>
                  <a:schemeClr val="bg1"/>
                </a:solidFill>
              </a:defRPr>
            </a:lvl2pPr>
            <a:lvl3pPr algn="ctr">
              <a:defRPr sz="4400">
                <a:solidFill>
                  <a:schemeClr val="bg1"/>
                </a:solidFill>
              </a:defRPr>
            </a:lvl3pPr>
            <a:lvl4pPr algn="ctr">
              <a:defRPr sz="4400">
                <a:solidFill>
                  <a:schemeClr val="bg1"/>
                </a:solidFill>
              </a:defRPr>
            </a:lvl4pPr>
            <a:lvl5pPr algn="ctr">
              <a:defRPr sz="4400">
                <a:solidFill>
                  <a:schemeClr val="bg1"/>
                </a:solidFill>
              </a:defRPr>
            </a:lvl5pPr>
          </a:lstStyle>
          <a:p>
            <a:pPr lvl="0"/>
            <a:r>
              <a:rPr lang="en-US" dirty="0"/>
              <a:t>SUBTITLE</a:t>
            </a:r>
          </a:p>
        </p:txBody>
      </p:sp>
      <p:sp>
        <p:nvSpPr>
          <p:cNvPr id="7" name="Picture Placeholder 2" descr="Right side image ">
            <a:extLst>
              <a:ext uri="{FF2B5EF4-FFF2-40B4-BE49-F238E27FC236}">
                <a16:creationId xmlns:a16="http://schemas.microsoft.com/office/drawing/2014/main" id="{6F42350F-911E-6BCA-B728-639AD3EF0050}"/>
              </a:ext>
            </a:extLst>
          </p:cNvPr>
          <p:cNvSpPr>
            <a:spLocks noGrp="1"/>
          </p:cNvSpPr>
          <p:nvPr>
            <p:ph type="pic" sz="quarter" idx="19" hasCustomPrompt="1"/>
          </p:nvPr>
        </p:nvSpPr>
        <p:spPr>
          <a:xfrm>
            <a:off x="12938760" y="0"/>
            <a:ext cx="11438890" cy="13716000"/>
          </a:xfrm>
          <a:solidFill>
            <a:schemeClr val="bg1">
              <a:lumMod val="95000"/>
            </a:schemeClr>
          </a:solidFill>
        </p:spPr>
        <p:txBody>
          <a:bodyPr lIns="914400" tIns="914400" rIns="914400" bIns="914400"/>
          <a:lstStyle>
            <a:lvl1pPr>
              <a:defRPr>
                <a:latin typeface="+mn-lt"/>
              </a:defRPr>
            </a:lvl1pPr>
          </a:lstStyle>
          <a:p>
            <a:r>
              <a:rPr lang="en-US" dirty="0"/>
              <a:t>PLACE YOUR ORGANIZATION LOGOS HERE</a:t>
            </a:r>
          </a:p>
        </p:txBody>
      </p:sp>
    </p:spTree>
    <p:extLst>
      <p:ext uri="{BB962C8B-B14F-4D97-AF65-F5344CB8AC3E}">
        <p14:creationId xmlns:p14="http://schemas.microsoft.com/office/powerpoint/2010/main" val="2130627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R) Image (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2F6AD1-7CA1-3BFE-EF38-FB02E3F03E04}"/>
              </a:ext>
            </a:extLst>
          </p:cNvPr>
          <p:cNvSpPr/>
          <p:nvPr userDrawn="1"/>
        </p:nvSpPr>
        <p:spPr>
          <a:xfrm>
            <a:off x="12188699" y="0"/>
            <a:ext cx="12188952"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F93E93E0-6ABF-694A-A8E3-7C29AB7170FF}"/>
              </a:ext>
            </a:extLst>
          </p:cNvPr>
          <p:cNvSpPr>
            <a:spLocks noGrp="1"/>
          </p:cNvSpPr>
          <p:nvPr>
            <p:ph type="body" sz="quarter" idx="17" hasCustomPrompt="1"/>
          </p:nvPr>
        </p:nvSpPr>
        <p:spPr>
          <a:xfrm>
            <a:off x="13862050" y="4572000"/>
            <a:ext cx="9144000" cy="7315204"/>
          </a:xfrm>
        </p:spPr>
        <p:txBody>
          <a:bodyPr wrap="square" lIns="0" tIns="0" rIns="0" bIns="0">
            <a:noAutofit/>
          </a:bodyPr>
          <a:lstStyle>
            <a:lvl1pPr marL="457200" indent="-457200">
              <a:lnSpc>
                <a:spcPct val="125000"/>
              </a:lnSpc>
              <a:buFont typeface="Arial" panose="020B0604020202020204" pitchFamily="34" charset="0"/>
              <a:buChar char="•"/>
              <a:defRPr lang="en-US" sz="2800" dirty="0">
                <a:latin typeface="+mn-lt"/>
                <a:ea typeface="Fira Sans" panose="020B0503050000020004" pitchFamily="34" charset="0"/>
                <a:cs typeface="Fira Sans" panose="020B0503050000020004" pitchFamily="34" charset="0"/>
              </a:defRPr>
            </a:lvl1pPr>
            <a:lvl2pPr marL="1371371" indent="-457200">
              <a:lnSpc>
                <a:spcPct val="125000"/>
              </a:lnSpc>
              <a:buFont typeface="Arial" panose="020B0604020202020204" pitchFamily="34" charset="0"/>
              <a:buChar char="•"/>
              <a:defRPr sz="2800">
                <a:latin typeface="+mn-lt"/>
              </a:defRPr>
            </a:lvl2pPr>
            <a:lvl3pPr marL="2285543" indent="-457200">
              <a:lnSpc>
                <a:spcPct val="125000"/>
              </a:lnSpc>
              <a:buFont typeface="Arial" panose="020B0604020202020204" pitchFamily="34" charset="0"/>
              <a:buChar char="•"/>
              <a:defRPr sz="2800">
                <a:latin typeface="+mn-lt"/>
              </a:defRPr>
            </a:lvl3pPr>
            <a:lvl4pPr marL="3199714" indent="-457200">
              <a:lnSpc>
                <a:spcPct val="125000"/>
              </a:lnSpc>
              <a:buFont typeface="Arial" panose="020B0604020202020204" pitchFamily="34" charset="0"/>
              <a:buChar char="•"/>
              <a:defRPr sz="2800">
                <a:latin typeface="+mn-lt"/>
              </a:defRPr>
            </a:lvl4pPr>
            <a:lvl5pPr marL="4113885" indent="-457200">
              <a:lnSpc>
                <a:spcPct val="125000"/>
              </a:lnSpc>
              <a:buFont typeface="Arial" panose="020B0604020202020204" pitchFamily="34" charset="0"/>
              <a:buChar char="•"/>
              <a:defRPr sz="2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D60F3336-1163-584A-BEA0-71736513EE0A}"/>
              </a:ext>
            </a:extLst>
          </p:cNvPr>
          <p:cNvSpPr>
            <a:spLocks noGrp="1"/>
          </p:cNvSpPr>
          <p:nvPr>
            <p:ph type="title" hasCustomPrompt="1"/>
          </p:nvPr>
        </p:nvSpPr>
        <p:spPr>
          <a:xfrm>
            <a:off x="13862050" y="2743194"/>
            <a:ext cx="9144000" cy="1828799"/>
          </a:xfrm>
        </p:spPr>
        <p:txBody>
          <a:bodyPr lIns="0" tIns="0" rIns="0" bIns="0" anchor="t"/>
          <a:lstStyle>
            <a:lvl1pPr>
              <a:lnSpc>
                <a:spcPct val="125000"/>
              </a:lnSpc>
              <a:defRPr sz="6000" b="1" i="0">
                <a:latin typeface="Arial Black" panose="020B0604020202020204" pitchFamily="34" charset="0"/>
                <a:cs typeface="Arial Black" panose="020B0604020202020204" pitchFamily="34" charset="0"/>
              </a:defRPr>
            </a:lvl1pPr>
          </a:lstStyle>
          <a:p>
            <a:r>
              <a:rPr lang="en-US" dirty="0"/>
              <a:t>Text (R)</a:t>
            </a:r>
            <a:br>
              <a:rPr lang="en-US" dirty="0"/>
            </a:br>
            <a:r>
              <a:rPr lang="en-US" dirty="0"/>
              <a:t>Image (L)</a:t>
            </a:r>
          </a:p>
        </p:txBody>
      </p:sp>
      <p:sp>
        <p:nvSpPr>
          <p:cNvPr id="10" name="Picture Placeholder 2" descr="Right side image ">
            <a:extLst>
              <a:ext uri="{FF2B5EF4-FFF2-40B4-BE49-F238E27FC236}">
                <a16:creationId xmlns:a16="http://schemas.microsoft.com/office/drawing/2014/main" id="{FBC99BCD-B4C6-5679-5840-DD867E0E28B3}"/>
              </a:ext>
            </a:extLst>
          </p:cNvPr>
          <p:cNvSpPr>
            <a:spLocks noGrp="1"/>
          </p:cNvSpPr>
          <p:nvPr>
            <p:ph type="pic" sz="quarter" idx="19"/>
          </p:nvPr>
        </p:nvSpPr>
        <p:spPr>
          <a:xfrm>
            <a:off x="-127" y="0"/>
            <a:ext cx="12188952" cy="13716000"/>
          </a:xfrm>
          <a:solidFill>
            <a:schemeClr val="bg1">
              <a:lumMod val="95000"/>
            </a:schemeClr>
          </a:solidFill>
        </p:spPr>
        <p:txBody>
          <a:bodyPr lIns="914400" tIns="914400" rIns="914400" bIns="914400"/>
          <a:lstStyle>
            <a:lvl1pPr>
              <a:defRPr>
                <a:latin typeface="+mn-lt"/>
              </a:defRPr>
            </a:lvl1pPr>
          </a:lstStyle>
          <a:p>
            <a:r>
              <a:rPr lang="en-US" dirty="0"/>
              <a:t>Click icon to add picture</a:t>
            </a:r>
          </a:p>
        </p:txBody>
      </p:sp>
    </p:spTree>
    <p:extLst>
      <p:ext uri="{BB962C8B-B14F-4D97-AF65-F5344CB8AC3E}">
        <p14:creationId xmlns:p14="http://schemas.microsoft.com/office/powerpoint/2010/main" val="1817269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BCFA-DD3B-0A41-B02E-DA12D294EA0A}"/>
              </a:ext>
            </a:extLst>
          </p:cNvPr>
          <p:cNvSpPr>
            <a:spLocks noGrp="1"/>
          </p:cNvSpPr>
          <p:nvPr>
            <p:ph type="title" hasCustomPrompt="1"/>
          </p:nvPr>
        </p:nvSpPr>
        <p:spPr>
          <a:xfrm>
            <a:off x="1828800" y="2285999"/>
            <a:ext cx="20574000" cy="5943599"/>
          </a:xfrm>
        </p:spPr>
        <p:txBody>
          <a:bodyPr/>
          <a:lstStyle>
            <a:lvl1pPr algn="ctr">
              <a:defRPr sz="11500" b="1" i="0">
                <a:solidFill>
                  <a:schemeClr val="bg1"/>
                </a:solidFill>
                <a:latin typeface="Arial Black" panose="020B0604020202020204" pitchFamily="34" charset="0"/>
                <a:cs typeface="Arial Black" panose="020B0604020202020204" pitchFamily="34" charset="0"/>
              </a:defRPr>
            </a:lvl1pPr>
          </a:lstStyle>
          <a:p>
            <a:r>
              <a:rPr lang="en-US" dirty="0"/>
              <a:t>Recovery is Possible </a:t>
            </a:r>
          </a:p>
        </p:txBody>
      </p:sp>
      <p:sp>
        <p:nvSpPr>
          <p:cNvPr id="4" name="Text Placeholder 3">
            <a:extLst>
              <a:ext uri="{FF2B5EF4-FFF2-40B4-BE49-F238E27FC236}">
                <a16:creationId xmlns:a16="http://schemas.microsoft.com/office/drawing/2014/main" id="{BB8DFEB7-D6A8-D039-09AF-8868E527727C}"/>
              </a:ext>
            </a:extLst>
          </p:cNvPr>
          <p:cNvSpPr>
            <a:spLocks noGrp="1"/>
          </p:cNvSpPr>
          <p:nvPr>
            <p:ph type="body" sz="quarter" idx="17" hasCustomPrompt="1"/>
          </p:nvPr>
        </p:nvSpPr>
        <p:spPr>
          <a:xfrm>
            <a:off x="3959225" y="8229598"/>
            <a:ext cx="16459200" cy="1981202"/>
          </a:xfrm>
        </p:spPr>
        <p:txBody>
          <a:bodyPr/>
          <a:lstStyle>
            <a:lvl1pPr marL="0" marR="0" indent="0" algn="ctr" defTabSz="1828343" rtl="0" eaLnBrk="1" fontAlgn="auto" latinLnBrk="0" hangingPunct="1">
              <a:lnSpc>
                <a:spcPct val="125000"/>
              </a:lnSpc>
              <a:spcBef>
                <a:spcPts val="2000"/>
              </a:spcBef>
              <a:spcAft>
                <a:spcPts val="0"/>
              </a:spcAft>
              <a:buClrTx/>
              <a:buSzTx/>
              <a:buFont typeface="Arial" panose="020B0604020202020204" pitchFamily="34" charset="0"/>
              <a:buNone/>
              <a:tabLst/>
              <a:defRPr lang="en-US" b="0" i="0"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 name="Text Placeholder 7">
            <a:extLst>
              <a:ext uri="{FF2B5EF4-FFF2-40B4-BE49-F238E27FC236}">
                <a16:creationId xmlns:a16="http://schemas.microsoft.com/office/drawing/2014/main" id="{84DDB662-944D-1014-DC04-843EE7390315}"/>
              </a:ext>
            </a:extLst>
          </p:cNvPr>
          <p:cNvSpPr>
            <a:spLocks noGrp="1"/>
          </p:cNvSpPr>
          <p:nvPr>
            <p:ph type="body" sz="quarter" idx="18" hasCustomPrompt="1"/>
          </p:nvPr>
        </p:nvSpPr>
        <p:spPr>
          <a:xfrm>
            <a:off x="1828800" y="10972800"/>
            <a:ext cx="20574000" cy="701675"/>
          </a:xfrm>
        </p:spPr>
        <p:txBody>
          <a:bodyPr/>
          <a:lstStyle>
            <a:lvl1pPr algn="ctr">
              <a:defRPr b="1" i="0" spc="300">
                <a:solidFill>
                  <a:schemeClr val="bg1"/>
                </a:solidFill>
                <a:latin typeface="Arial Black" panose="020B0604020202020204" pitchFamily="34" charset="0"/>
                <a:cs typeface="Arial Black" panose="020B0604020202020204"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00799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ection Break">
    <p:bg>
      <p:bgPr>
        <a:solidFill>
          <a:schemeClr val="accent2"/>
        </a:solidFill>
        <a:effectLst/>
      </p:bgPr>
    </p:bg>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4FB2C23F-ADD7-8A6B-E67B-C1D17A40B0E0}"/>
              </a:ext>
            </a:extLst>
          </p:cNvPr>
          <p:cNvSpPr>
            <a:spLocks noGrp="1"/>
          </p:cNvSpPr>
          <p:nvPr>
            <p:ph type="body" sz="quarter" idx="17" hasCustomPrompt="1"/>
          </p:nvPr>
        </p:nvSpPr>
        <p:spPr>
          <a:xfrm>
            <a:off x="3200400" y="5029200"/>
            <a:ext cx="3657600" cy="3657600"/>
          </a:xfrm>
        </p:spPr>
        <p:txBody>
          <a:bodyPr lIns="0" tIns="0" rIns="0" bIns="0" anchor="ctr" anchorCtr="0">
            <a:noAutofit/>
          </a:bodyPr>
          <a:lstStyle>
            <a:lvl1pPr marL="0" indent="0" algn="r">
              <a:lnSpc>
                <a:spcPct val="100000"/>
              </a:lnSpc>
              <a:buNone/>
              <a:defRPr sz="200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a:defRPr sz="20000"/>
            </a:lvl2pPr>
            <a:lvl3pPr>
              <a:defRPr sz="20000"/>
            </a:lvl3pPr>
            <a:lvl4pPr>
              <a:defRPr sz="20000"/>
            </a:lvl4pPr>
            <a:lvl5pPr>
              <a:defRPr sz="20000"/>
            </a:lvl5pPr>
          </a:lstStyle>
          <a:p>
            <a:pPr lvl="0"/>
            <a:r>
              <a:rPr lang="en-US" dirty="0"/>
              <a:t>01</a:t>
            </a:r>
          </a:p>
        </p:txBody>
      </p:sp>
      <p:sp>
        <p:nvSpPr>
          <p:cNvPr id="5" name="Title 1">
            <a:extLst>
              <a:ext uri="{FF2B5EF4-FFF2-40B4-BE49-F238E27FC236}">
                <a16:creationId xmlns:a16="http://schemas.microsoft.com/office/drawing/2014/main" id="{610C4FDE-7442-1E67-69EC-7DF17731C0A9}"/>
              </a:ext>
            </a:extLst>
          </p:cNvPr>
          <p:cNvSpPr>
            <a:spLocks noGrp="1"/>
          </p:cNvSpPr>
          <p:nvPr>
            <p:ph type="title" hasCustomPrompt="1"/>
          </p:nvPr>
        </p:nvSpPr>
        <p:spPr>
          <a:xfrm>
            <a:off x="8375650" y="5029200"/>
            <a:ext cx="12801600" cy="3657600"/>
          </a:xfrm>
        </p:spPr>
        <p:txBody>
          <a:bodyPr/>
          <a:lstStyle>
            <a:lvl1pPr marL="0" marR="0" indent="0" algn="l" defTabSz="1828343" rtl="0" eaLnBrk="1" fontAlgn="auto" latinLnBrk="0" hangingPunct="1">
              <a:lnSpc>
                <a:spcPct val="100000"/>
              </a:lnSpc>
              <a:spcBef>
                <a:spcPct val="0"/>
              </a:spcBef>
              <a:spcAft>
                <a:spcPts val="0"/>
              </a:spcAft>
              <a:buClrTx/>
              <a:buSzTx/>
              <a:buFontTx/>
              <a:buNone/>
              <a:tabLst/>
              <a:defRPr sz="11500" b="1" i="0">
                <a:solidFill>
                  <a:schemeClr val="bg1"/>
                </a:solidFill>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Blue Section Break</a:t>
            </a:r>
          </a:p>
        </p:txBody>
      </p:sp>
      <p:cxnSp>
        <p:nvCxnSpPr>
          <p:cNvPr id="7" name="Straight Connector 6">
            <a:extLst>
              <a:ext uri="{FF2B5EF4-FFF2-40B4-BE49-F238E27FC236}">
                <a16:creationId xmlns:a16="http://schemas.microsoft.com/office/drawing/2014/main" id="{845817CA-4B75-3632-CDAC-5C948C1517A5}"/>
              </a:ext>
            </a:extLst>
          </p:cNvPr>
          <p:cNvCxnSpPr/>
          <p:nvPr userDrawn="1"/>
        </p:nvCxnSpPr>
        <p:spPr>
          <a:xfrm>
            <a:off x="7633010" y="5029200"/>
            <a:ext cx="0" cy="3657600"/>
          </a:xfrm>
          <a:prstGeom prst="line">
            <a:avLst/>
          </a:prstGeom>
          <a:ln w="10160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92226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rgundy Section Break">
    <p:bg>
      <p:bgPr>
        <a:solidFill>
          <a:schemeClr val="accent4"/>
        </a:solidFill>
        <a:effectLst/>
      </p:bgPr>
    </p:bg>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6E870C2F-E37C-D73A-9903-5E1FDED540CD}"/>
              </a:ext>
            </a:extLst>
          </p:cNvPr>
          <p:cNvSpPr>
            <a:spLocks noGrp="1"/>
          </p:cNvSpPr>
          <p:nvPr>
            <p:ph type="body" sz="quarter" idx="17" hasCustomPrompt="1"/>
          </p:nvPr>
        </p:nvSpPr>
        <p:spPr>
          <a:xfrm>
            <a:off x="3200400" y="5029200"/>
            <a:ext cx="3657600" cy="3657600"/>
          </a:xfrm>
        </p:spPr>
        <p:txBody>
          <a:bodyPr lIns="0" tIns="0" rIns="0" bIns="0" anchor="ctr" anchorCtr="0">
            <a:noAutofit/>
          </a:bodyPr>
          <a:lstStyle>
            <a:lvl1pPr marL="0" indent="0" algn="r">
              <a:lnSpc>
                <a:spcPct val="100000"/>
              </a:lnSpc>
              <a:buNone/>
              <a:defRPr sz="200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a:defRPr sz="20000"/>
            </a:lvl2pPr>
            <a:lvl3pPr>
              <a:defRPr sz="20000"/>
            </a:lvl3pPr>
            <a:lvl4pPr>
              <a:defRPr sz="20000"/>
            </a:lvl4pPr>
            <a:lvl5pPr>
              <a:defRPr sz="20000"/>
            </a:lvl5pPr>
          </a:lstStyle>
          <a:p>
            <a:pPr lvl="0"/>
            <a:r>
              <a:rPr lang="en-US" dirty="0"/>
              <a:t>01</a:t>
            </a:r>
          </a:p>
        </p:txBody>
      </p:sp>
      <p:sp>
        <p:nvSpPr>
          <p:cNvPr id="5" name="Title 1">
            <a:extLst>
              <a:ext uri="{FF2B5EF4-FFF2-40B4-BE49-F238E27FC236}">
                <a16:creationId xmlns:a16="http://schemas.microsoft.com/office/drawing/2014/main" id="{0DFDB270-D203-B725-BFF8-3818F1704FA7}"/>
              </a:ext>
            </a:extLst>
          </p:cNvPr>
          <p:cNvSpPr>
            <a:spLocks noGrp="1"/>
          </p:cNvSpPr>
          <p:nvPr>
            <p:ph type="title" hasCustomPrompt="1"/>
          </p:nvPr>
        </p:nvSpPr>
        <p:spPr>
          <a:xfrm>
            <a:off x="8366760" y="5029200"/>
            <a:ext cx="12801600" cy="3657600"/>
          </a:xfrm>
        </p:spPr>
        <p:txBody>
          <a:bodyPr/>
          <a:lstStyle>
            <a:lvl1pPr marL="0" marR="0" indent="0" algn="l" defTabSz="1828343" rtl="0" eaLnBrk="1" fontAlgn="auto" latinLnBrk="0" hangingPunct="1">
              <a:lnSpc>
                <a:spcPct val="100000"/>
              </a:lnSpc>
              <a:spcBef>
                <a:spcPct val="0"/>
              </a:spcBef>
              <a:spcAft>
                <a:spcPts val="0"/>
              </a:spcAft>
              <a:buClrTx/>
              <a:buSzTx/>
              <a:buFontTx/>
              <a:buNone/>
              <a:tabLst/>
              <a:defRPr sz="11500" b="1" i="0">
                <a:solidFill>
                  <a:schemeClr val="bg1"/>
                </a:solidFill>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Burgundy Section Break</a:t>
            </a:r>
          </a:p>
        </p:txBody>
      </p:sp>
      <p:cxnSp>
        <p:nvCxnSpPr>
          <p:cNvPr id="2" name="Straight Connector 1">
            <a:extLst>
              <a:ext uri="{FF2B5EF4-FFF2-40B4-BE49-F238E27FC236}">
                <a16:creationId xmlns:a16="http://schemas.microsoft.com/office/drawing/2014/main" id="{2A10DD02-06F9-BA44-ACE0-51E6BA7E9179}"/>
              </a:ext>
            </a:extLst>
          </p:cNvPr>
          <p:cNvCxnSpPr/>
          <p:nvPr userDrawn="1"/>
        </p:nvCxnSpPr>
        <p:spPr>
          <a:xfrm>
            <a:off x="7633010" y="5029200"/>
            <a:ext cx="0" cy="3657600"/>
          </a:xfrm>
          <a:prstGeom prst="line">
            <a:avLst/>
          </a:prstGeom>
          <a:ln w="101600">
            <a:solidFill>
              <a:schemeClr val="accent6"/>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6954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avy Section Break">
    <p:bg>
      <p:bgPr>
        <a:solidFill>
          <a:schemeClr val="accent1"/>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2B25A94B-807A-1C40-AE11-97F5AFD04775}"/>
              </a:ext>
            </a:extLst>
          </p:cNvPr>
          <p:cNvSpPr>
            <a:spLocks noGrp="1"/>
          </p:cNvSpPr>
          <p:nvPr>
            <p:ph type="body" sz="quarter" idx="17" hasCustomPrompt="1"/>
          </p:nvPr>
        </p:nvSpPr>
        <p:spPr>
          <a:xfrm>
            <a:off x="3200400" y="5029200"/>
            <a:ext cx="3657600" cy="3657600"/>
          </a:xfrm>
        </p:spPr>
        <p:txBody>
          <a:bodyPr lIns="0" tIns="0" rIns="0" bIns="0" anchor="ctr" anchorCtr="0">
            <a:noAutofit/>
          </a:bodyPr>
          <a:lstStyle>
            <a:lvl1pPr marL="0" indent="0" algn="r">
              <a:lnSpc>
                <a:spcPct val="100000"/>
              </a:lnSpc>
              <a:buNone/>
              <a:defRPr sz="20000" b="1" i="0">
                <a:solidFill>
                  <a:schemeClr val="bg1"/>
                </a:solidFill>
                <a:latin typeface="Arial Black" panose="020B0604020202020204" pitchFamily="34" charset="0"/>
                <a:ea typeface="Arial Black" panose="020B0604020202020204" pitchFamily="34" charset="0"/>
                <a:cs typeface="Arial Black" panose="020B0604020202020204" pitchFamily="34" charset="0"/>
              </a:defRPr>
            </a:lvl1pPr>
            <a:lvl2pPr>
              <a:defRPr sz="20000"/>
            </a:lvl2pPr>
            <a:lvl3pPr>
              <a:defRPr sz="20000"/>
            </a:lvl3pPr>
            <a:lvl4pPr>
              <a:defRPr sz="20000"/>
            </a:lvl4pPr>
            <a:lvl5pPr>
              <a:defRPr sz="20000"/>
            </a:lvl5pPr>
          </a:lstStyle>
          <a:p>
            <a:pPr lvl="0"/>
            <a:r>
              <a:rPr lang="en-US" dirty="0"/>
              <a:t>01</a:t>
            </a:r>
          </a:p>
        </p:txBody>
      </p:sp>
      <p:sp>
        <p:nvSpPr>
          <p:cNvPr id="2" name="Title 1">
            <a:extLst>
              <a:ext uri="{FF2B5EF4-FFF2-40B4-BE49-F238E27FC236}">
                <a16:creationId xmlns:a16="http://schemas.microsoft.com/office/drawing/2014/main" id="{5FFBBD14-A1DA-7E4C-AACC-92740FC28E6C}"/>
              </a:ext>
            </a:extLst>
          </p:cNvPr>
          <p:cNvSpPr>
            <a:spLocks noGrp="1"/>
          </p:cNvSpPr>
          <p:nvPr>
            <p:ph type="title" hasCustomPrompt="1"/>
          </p:nvPr>
        </p:nvSpPr>
        <p:spPr>
          <a:xfrm>
            <a:off x="8366760" y="5029200"/>
            <a:ext cx="12801600" cy="3657600"/>
          </a:xfrm>
        </p:spPr>
        <p:txBody>
          <a:bodyPr/>
          <a:lstStyle>
            <a:lvl1pPr marL="0" marR="0" indent="0" algn="l" defTabSz="1828343" rtl="0" eaLnBrk="1" fontAlgn="auto" latinLnBrk="0" hangingPunct="1">
              <a:lnSpc>
                <a:spcPct val="100000"/>
              </a:lnSpc>
              <a:spcBef>
                <a:spcPct val="0"/>
              </a:spcBef>
              <a:spcAft>
                <a:spcPts val="0"/>
              </a:spcAft>
              <a:buClrTx/>
              <a:buSzTx/>
              <a:buFontTx/>
              <a:buNone/>
              <a:tabLst/>
              <a:defRPr sz="11500" b="1" i="0">
                <a:solidFill>
                  <a:schemeClr val="bg1"/>
                </a:solidFill>
                <a:latin typeface="Arial Black" panose="020B0604020202020204" pitchFamily="34" charset="0"/>
                <a:cs typeface="Arial Black" panose="020B0604020202020204" pitchFamily="34"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lang="en-US" dirty="0"/>
              <a:t>Navy Section Break</a:t>
            </a:r>
          </a:p>
        </p:txBody>
      </p:sp>
      <p:cxnSp>
        <p:nvCxnSpPr>
          <p:cNvPr id="5" name="Straight Connector 4">
            <a:extLst>
              <a:ext uri="{FF2B5EF4-FFF2-40B4-BE49-F238E27FC236}">
                <a16:creationId xmlns:a16="http://schemas.microsoft.com/office/drawing/2014/main" id="{0245F3A7-6598-76B1-9AFB-4C46282A581E}"/>
              </a:ext>
            </a:extLst>
          </p:cNvPr>
          <p:cNvCxnSpPr/>
          <p:nvPr userDrawn="1"/>
        </p:nvCxnSpPr>
        <p:spPr>
          <a:xfrm>
            <a:off x="7633010" y="5029200"/>
            <a:ext cx="0" cy="3657600"/>
          </a:xfrm>
          <a:prstGeom prst="line">
            <a:avLst/>
          </a:prstGeom>
          <a:ln w="10160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31043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41DF-F796-4343-9761-C4FDE56E0C40}"/>
              </a:ext>
            </a:extLst>
          </p:cNvPr>
          <p:cNvSpPr>
            <a:spLocks noGrp="1"/>
          </p:cNvSpPr>
          <p:nvPr>
            <p:ph type="title" hasCustomPrompt="1"/>
          </p:nvPr>
        </p:nvSpPr>
        <p:spPr>
          <a:xfrm>
            <a:off x="3200400" y="2286000"/>
            <a:ext cx="11887200" cy="1828800"/>
          </a:xfrm>
        </p:spPr>
        <p:txBody>
          <a:bodyPr lIns="0" tIns="0" rIns="0" bIns="0"/>
          <a:lstStyle>
            <a:lvl1pPr>
              <a:defRPr sz="11500" b="1" i="0">
                <a:latin typeface="Arial Black" panose="020B0604020202020204" pitchFamily="34" charset="0"/>
                <a:cs typeface="Arial Black" panose="020B0604020202020204" pitchFamily="34" charset="0"/>
              </a:defRPr>
            </a:lvl1pPr>
          </a:lstStyle>
          <a:p>
            <a:r>
              <a:rPr lang="en-US" dirty="0"/>
              <a:t>Agenda</a:t>
            </a:r>
          </a:p>
        </p:txBody>
      </p:sp>
      <p:sp>
        <p:nvSpPr>
          <p:cNvPr id="4" name="Text Placeholder 13">
            <a:extLst>
              <a:ext uri="{FF2B5EF4-FFF2-40B4-BE49-F238E27FC236}">
                <a16:creationId xmlns:a16="http://schemas.microsoft.com/office/drawing/2014/main" id="{F6E0721B-6BD8-DA6F-AFD3-618CF1A7571F}"/>
              </a:ext>
            </a:extLst>
          </p:cNvPr>
          <p:cNvSpPr>
            <a:spLocks noGrp="1"/>
          </p:cNvSpPr>
          <p:nvPr>
            <p:ph type="body" sz="quarter" idx="22" hasCustomPrompt="1"/>
          </p:nvPr>
        </p:nvSpPr>
        <p:spPr>
          <a:xfrm>
            <a:off x="3200400" y="5486400"/>
            <a:ext cx="11887200" cy="5943600"/>
          </a:xfrm>
        </p:spPr>
        <p:txBody>
          <a:bodyPr lIns="0" tIns="0" rIns="0" bIns="0">
            <a:noAutofit/>
          </a:bodyPr>
          <a:lstStyle>
            <a:lvl1pPr marL="742950" marR="0" indent="-742950" algn="l" defTabSz="1828343" rtl="0" eaLnBrk="1" fontAlgn="auto" latinLnBrk="0" hangingPunct="1">
              <a:lnSpc>
                <a:spcPct val="150000"/>
              </a:lnSpc>
              <a:spcBef>
                <a:spcPts val="2000"/>
              </a:spcBef>
              <a:spcAft>
                <a:spcPts val="0"/>
              </a:spcAft>
              <a:buClrTx/>
              <a:buSzTx/>
              <a:buFont typeface="+mj-lt"/>
              <a:buAutoNum type="arabicPeriod"/>
              <a:tabLst/>
              <a:defRPr sz="4000">
                <a:solidFill>
                  <a:schemeClr val="tx2"/>
                </a:solidFill>
                <a:latin typeface="+mn-lt"/>
                <a:ea typeface="Fira Sans" panose="020B0503050000020004" pitchFamily="34" charset="0"/>
              </a:defRPr>
            </a:lvl1pPr>
            <a:lvl2pPr>
              <a:lnSpc>
                <a:spcPct val="250000"/>
              </a:lnSpc>
              <a:defRPr sz="2800">
                <a:solidFill>
                  <a:schemeClr val="accent2"/>
                </a:solidFill>
              </a:defRPr>
            </a:lvl2pPr>
            <a:lvl3pPr>
              <a:lnSpc>
                <a:spcPct val="250000"/>
              </a:lnSpc>
              <a:defRPr sz="2800">
                <a:solidFill>
                  <a:schemeClr val="accent2"/>
                </a:solidFill>
              </a:defRPr>
            </a:lvl3pPr>
            <a:lvl4pPr>
              <a:lnSpc>
                <a:spcPct val="250000"/>
              </a:lnSpc>
              <a:defRPr sz="2800">
                <a:solidFill>
                  <a:schemeClr val="accent2"/>
                </a:solidFill>
              </a:defRPr>
            </a:lvl4pPr>
            <a:lvl5pPr>
              <a:lnSpc>
                <a:spcPct val="250000"/>
              </a:lnSpc>
              <a:defRPr sz="2800">
                <a:solidFill>
                  <a:schemeClr val="accent2"/>
                </a:solidFill>
              </a:defRPr>
            </a:lvl5pPr>
          </a:lstStyle>
          <a:p>
            <a:pPr lvl="0"/>
            <a:r>
              <a:rPr lang="en-US" dirty="0"/>
              <a:t>You can write here</a:t>
            </a:r>
          </a:p>
          <a:p>
            <a:pPr lvl="0"/>
            <a:r>
              <a:rPr lang="en-US" dirty="0"/>
              <a:t>You can write here</a:t>
            </a:r>
          </a:p>
          <a:p>
            <a:pPr lvl="0"/>
            <a:r>
              <a:rPr lang="en-US" dirty="0"/>
              <a:t>You can write here</a:t>
            </a:r>
          </a:p>
          <a:p>
            <a:pPr lvl="0"/>
            <a:r>
              <a:rPr lang="en-US" dirty="0"/>
              <a:t>You can write here</a:t>
            </a:r>
          </a:p>
          <a:p>
            <a:pPr lvl="0"/>
            <a:r>
              <a:rPr lang="en-US" dirty="0"/>
              <a:t>You can write here</a:t>
            </a:r>
          </a:p>
        </p:txBody>
      </p:sp>
      <p:cxnSp>
        <p:nvCxnSpPr>
          <p:cNvPr id="7" name="Straight Connector 6">
            <a:extLst>
              <a:ext uri="{FF2B5EF4-FFF2-40B4-BE49-F238E27FC236}">
                <a16:creationId xmlns:a16="http://schemas.microsoft.com/office/drawing/2014/main" id="{1D7EDC71-0304-EAF1-2A3A-33B720002FDE}"/>
              </a:ext>
            </a:extLst>
          </p:cNvPr>
          <p:cNvCxnSpPr>
            <a:cxnSpLocks/>
          </p:cNvCxnSpPr>
          <p:nvPr userDrawn="1"/>
        </p:nvCxnSpPr>
        <p:spPr>
          <a:xfrm rot="5400000">
            <a:off x="5029200" y="2743200"/>
            <a:ext cx="0" cy="3657600"/>
          </a:xfrm>
          <a:prstGeom prst="line">
            <a:avLst/>
          </a:prstGeom>
          <a:ln w="7620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23803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Quote">
    <p:spTree>
      <p:nvGrpSpPr>
        <p:cNvPr id="1" name=""/>
        <p:cNvGrpSpPr/>
        <p:nvPr/>
      </p:nvGrpSpPr>
      <p:grpSpPr>
        <a:xfrm>
          <a:off x="0" y="0"/>
          <a:ext cx="0" cy="0"/>
          <a:chOff x="0" y="0"/>
          <a:chExt cx="0" cy="0"/>
        </a:xfrm>
      </p:grpSpPr>
      <p:pic>
        <p:nvPicPr>
          <p:cNvPr id="33" name="Picture 32" descr="A picture containing person, posing&#10;&#10;Description automatically generated">
            <a:extLst>
              <a:ext uri="{FF2B5EF4-FFF2-40B4-BE49-F238E27FC236}">
                <a16:creationId xmlns:a16="http://schemas.microsoft.com/office/drawing/2014/main" id="{5F31E0A5-6C2E-3771-5550-A7EA19694436}"/>
              </a:ext>
            </a:extLst>
          </p:cNvPr>
          <p:cNvPicPr>
            <a:picLocks noChangeAspect="1"/>
          </p:cNvPicPr>
          <p:nvPr userDrawn="1"/>
        </p:nvPicPr>
        <p:blipFill rotWithShape="1">
          <a:blip r:embed="rId2"/>
          <a:srcRect t="3620" b="12053"/>
          <a:stretch/>
        </p:blipFill>
        <p:spPr>
          <a:xfrm>
            <a:off x="0" y="0"/>
            <a:ext cx="24377650" cy="13716000"/>
          </a:xfrm>
          <a:prstGeom prst="rect">
            <a:avLst/>
          </a:prstGeom>
        </p:spPr>
      </p:pic>
      <p:sp>
        <p:nvSpPr>
          <p:cNvPr id="36" name="Rectangle 35">
            <a:extLst>
              <a:ext uri="{FF2B5EF4-FFF2-40B4-BE49-F238E27FC236}">
                <a16:creationId xmlns:a16="http://schemas.microsoft.com/office/drawing/2014/main" id="{A7AFF98C-37DC-3D24-8BEC-8D092213FC52}"/>
              </a:ext>
              <a:ext uri="{C183D7F6-B498-43B3-948B-1728B52AA6E4}">
                <adec:decorative xmlns:adec="http://schemas.microsoft.com/office/drawing/2017/decorative" val="1"/>
              </a:ext>
            </a:extLst>
          </p:cNvPr>
          <p:cNvSpPr/>
          <p:nvPr userDrawn="1"/>
        </p:nvSpPr>
        <p:spPr>
          <a:xfrm>
            <a:off x="0" y="0"/>
            <a:ext cx="24377904" cy="13716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itle 1">
            <a:extLst>
              <a:ext uri="{FF2B5EF4-FFF2-40B4-BE49-F238E27FC236}">
                <a16:creationId xmlns:a16="http://schemas.microsoft.com/office/drawing/2014/main" id="{6F3BBB13-2735-3E70-6B7E-0A4A820349EA}"/>
              </a:ext>
            </a:extLst>
          </p:cNvPr>
          <p:cNvSpPr>
            <a:spLocks noGrp="1"/>
          </p:cNvSpPr>
          <p:nvPr>
            <p:ph type="title" hasCustomPrompt="1"/>
          </p:nvPr>
        </p:nvSpPr>
        <p:spPr>
          <a:xfrm>
            <a:off x="987425" y="4114800"/>
            <a:ext cx="22402800" cy="4572000"/>
          </a:xfrm>
        </p:spPr>
        <p:txBody>
          <a:bodyPr/>
          <a:lstStyle>
            <a:lvl1pPr marL="914400" indent="-914400">
              <a:defRPr sz="9600" b="1" i="0">
                <a:solidFill>
                  <a:schemeClr val="bg1"/>
                </a:solidFill>
                <a:latin typeface="Arial Black" panose="020B0604020202020204" pitchFamily="34" charset="0"/>
                <a:cs typeface="Arial Black" panose="020B0604020202020204" pitchFamily="34" charset="0"/>
              </a:defRPr>
            </a:lvl1pPr>
          </a:lstStyle>
          <a:p>
            <a:r>
              <a:rPr lang="en-US" dirty="0"/>
              <a:t>“1 in 4 Texans have experienced an opioid overdose or know someone who has.”</a:t>
            </a:r>
          </a:p>
        </p:txBody>
      </p:sp>
      <p:sp>
        <p:nvSpPr>
          <p:cNvPr id="5" name="Text Placeholder 3">
            <a:extLst>
              <a:ext uri="{FF2B5EF4-FFF2-40B4-BE49-F238E27FC236}">
                <a16:creationId xmlns:a16="http://schemas.microsoft.com/office/drawing/2014/main" id="{571512F6-7628-B07E-1142-5DD95AEA5D29}"/>
              </a:ext>
            </a:extLst>
          </p:cNvPr>
          <p:cNvSpPr>
            <a:spLocks noGrp="1"/>
          </p:cNvSpPr>
          <p:nvPr>
            <p:ph type="body" sz="quarter" idx="12" hasCustomPrompt="1"/>
          </p:nvPr>
        </p:nvSpPr>
        <p:spPr>
          <a:xfrm>
            <a:off x="2130552" y="10287000"/>
            <a:ext cx="20116800" cy="1371600"/>
          </a:xfrm>
        </p:spPr>
        <p:txBody>
          <a:bodyPr/>
          <a:lstStyle>
            <a:lvl1pPr>
              <a:lnSpc>
                <a:spcPct val="125000"/>
              </a:lnSpc>
              <a:defRPr b="0" i="0">
                <a:solidFill>
                  <a:schemeClr val="bg1"/>
                </a:solidFill>
                <a:latin typeface="+mn-lt"/>
                <a:cs typeface="Arial Narrow" panose="020B0604020202020204" pitchFamily="34" charset="0"/>
              </a:defRPr>
            </a:lvl1pPr>
          </a:lstStyle>
          <a:p>
            <a:pPr lvl="0"/>
            <a:r>
              <a:rPr lang="en-US" dirty="0"/>
              <a:t>- Based on results from panel surveys conducted in 2020 and 2021 with a total of 3,347 adult participants throughout the state of Texas. Participants were selected to reflect current Texas demographics, including age, gender and ethnicity.</a:t>
            </a:r>
          </a:p>
        </p:txBody>
      </p:sp>
    </p:spTree>
    <p:extLst>
      <p:ext uri="{BB962C8B-B14F-4D97-AF65-F5344CB8AC3E}">
        <p14:creationId xmlns:p14="http://schemas.microsoft.com/office/powerpoint/2010/main" val="19177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n 4 Texa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81EEC-B203-8C49-8E48-741D68983C0E}"/>
              </a:ext>
            </a:extLst>
          </p:cNvPr>
          <p:cNvSpPr>
            <a:spLocks noGrp="1"/>
          </p:cNvSpPr>
          <p:nvPr>
            <p:ph type="title" hasCustomPrompt="1"/>
          </p:nvPr>
        </p:nvSpPr>
        <p:spPr>
          <a:xfrm>
            <a:off x="1371600" y="1143000"/>
            <a:ext cx="10058400" cy="2286000"/>
          </a:xfrm>
        </p:spPr>
        <p:txBody>
          <a:bodyPr lIns="0" tIns="0" rIns="0" bIns="0" anchor="t"/>
          <a:lstStyle>
            <a:lvl1pPr>
              <a:lnSpc>
                <a:spcPct val="100000"/>
              </a:lnSpc>
              <a:defRPr sz="4400" b="1" i="0" spc="0">
                <a:latin typeface="Arial Black" panose="020B0604020202020204" pitchFamily="34" charset="0"/>
                <a:cs typeface="Arial Black" panose="020B0604020202020204" pitchFamily="34" charset="0"/>
              </a:defRPr>
            </a:lvl1pPr>
          </a:lstStyle>
          <a:p>
            <a:pPr lvl="0"/>
            <a:r>
              <a:rPr lang="en-US" dirty="0"/>
              <a:t>1 in 4 Texans has experienced an opioid overdose or knows someone who has.</a:t>
            </a:r>
          </a:p>
        </p:txBody>
      </p:sp>
      <p:sp>
        <p:nvSpPr>
          <p:cNvPr id="8" name="Picture Placeholder 7">
            <a:extLst>
              <a:ext uri="{FF2B5EF4-FFF2-40B4-BE49-F238E27FC236}">
                <a16:creationId xmlns:a16="http://schemas.microsoft.com/office/drawing/2014/main" id="{E5D7C475-3D83-87BA-C365-679335F7DC50}"/>
              </a:ext>
            </a:extLst>
          </p:cNvPr>
          <p:cNvSpPr>
            <a:spLocks noGrp="1"/>
          </p:cNvSpPr>
          <p:nvPr>
            <p:ph type="pic" sz="quarter" idx="22"/>
          </p:nvPr>
        </p:nvSpPr>
        <p:spPr>
          <a:xfrm>
            <a:off x="12490450" y="0"/>
            <a:ext cx="11887200" cy="13716000"/>
          </a:xfrm>
          <a:solidFill>
            <a:schemeClr val="bg1">
              <a:lumMod val="95000"/>
            </a:schemeClr>
          </a:solidFill>
        </p:spPr>
        <p:txBody>
          <a:bodyPr>
            <a:normAutofit/>
          </a:bodyPr>
          <a:lstStyle>
            <a:lvl1pPr marL="0" marR="0" indent="0" algn="l" defTabSz="1828343" rtl="0" eaLnBrk="1" fontAlgn="auto" latinLnBrk="0" hangingPunct="1">
              <a:lnSpc>
                <a:spcPct val="90000"/>
              </a:lnSpc>
              <a:spcBef>
                <a:spcPts val="2000"/>
              </a:spcBef>
              <a:spcAft>
                <a:spcPts val="0"/>
              </a:spcAft>
              <a:buClrTx/>
              <a:buSzTx/>
              <a:buFont typeface="Arial" panose="020B0604020202020204" pitchFamily="34" charset="0"/>
              <a:buNone/>
              <a:tabLst/>
              <a:defRPr sz="5400"/>
            </a:lvl1pPr>
          </a:lstStyle>
          <a:p>
            <a:pPr marL="457086" marR="0" lvl="0" indent="-457086" algn="l" defTabSz="1828343" rtl="0" eaLnBrk="1" fontAlgn="auto" latinLnBrk="0" hangingPunct="1">
              <a:lnSpc>
                <a:spcPct val="90000"/>
              </a:lnSpc>
              <a:spcBef>
                <a:spcPts val="2000"/>
              </a:spcBef>
              <a:spcAft>
                <a:spcPts val="0"/>
              </a:spcAft>
              <a:buClrTx/>
              <a:buSzTx/>
              <a:buFont typeface="Arial" panose="020B0604020202020204" pitchFamily="34" charset="0"/>
              <a:buChar char="•"/>
              <a:tabLst/>
              <a:defRPr/>
            </a:pPr>
            <a:endParaRPr lang="en-US" sz="6000" dirty="0">
              <a:solidFill>
                <a:schemeClr val="tx1"/>
              </a:solidFill>
            </a:endParaRPr>
          </a:p>
          <a:p>
            <a:pPr marL="457086" marR="0" lvl="0" indent="-457086" algn="l" defTabSz="1828343" rtl="0" eaLnBrk="1" fontAlgn="auto" latinLnBrk="0" hangingPunct="1">
              <a:lnSpc>
                <a:spcPct val="90000"/>
              </a:lnSpc>
              <a:spcBef>
                <a:spcPts val="2000"/>
              </a:spcBef>
              <a:spcAft>
                <a:spcPts val="0"/>
              </a:spcAft>
              <a:buClrTx/>
              <a:buSzTx/>
              <a:buFont typeface="Arial" panose="020B0604020202020204" pitchFamily="34" charset="0"/>
              <a:buChar char="•"/>
              <a:tabLst/>
              <a:defRPr/>
            </a:pPr>
            <a:endParaRPr lang="en-US" sz="6000" dirty="0">
              <a:solidFill>
                <a:schemeClr val="tx1"/>
              </a:solidFill>
            </a:endParaRPr>
          </a:p>
          <a:p>
            <a:pPr marL="457086" marR="0" lvl="0" indent="-457086" algn="l" defTabSz="1828343" rtl="0" eaLnBrk="1" fontAlgn="auto" latinLnBrk="0" hangingPunct="1">
              <a:lnSpc>
                <a:spcPct val="90000"/>
              </a:lnSpc>
              <a:spcBef>
                <a:spcPts val="2000"/>
              </a:spcBef>
              <a:spcAft>
                <a:spcPts val="0"/>
              </a:spcAft>
              <a:buClrTx/>
              <a:buSzTx/>
              <a:buFont typeface="Arial" panose="020B0604020202020204" pitchFamily="34" charset="0"/>
              <a:buChar char="•"/>
              <a:tabLst/>
              <a:defRPr/>
            </a:pPr>
            <a:endParaRPr lang="en-US" sz="6000" dirty="0">
              <a:solidFill>
                <a:schemeClr val="tx1"/>
              </a:solidFill>
            </a:endParaRPr>
          </a:p>
          <a:p>
            <a:pPr marL="457086" marR="0" lvl="0" indent="-457086" algn="l" defTabSz="1828343" rtl="0" eaLnBrk="1" fontAlgn="auto" latinLnBrk="0" hangingPunct="1">
              <a:lnSpc>
                <a:spcPct val="90000"/>
              </a:lnSpc>
              <a:spcBef>
                <a:spcPts val="2000"/>
              </a:spcBef>
              <a:spcAft>
                <a:spcPts val="0"/>
              </a:spcAft>
              <a:buClrTx/>
              <a:buSzTx/>
              <a:buFont typeface="Arial" panose="020B0604020202020204" pitchFamily="34" charset="0"/>
              <a:buChar char="•"/>
              <a:tabLst/>
              <a:defRPr/>
            </a:pPr>
            <a:r>
              <a:rPr lang="en-US" sz="6000" dirty="0">
                <a:solidFill>
                  <a:schemeClr val="tx1"/>
                </a:solidFill>
              </a:rPr>
              <a:t>MAP WITH MOST AFFECTED COUNTIES</a:t>
            </a:r>
          </a:p>
        </p:txBody>
      </p:sp>
      <p:sp>
        <p:nvSpPr>
          <p:cNvPr id="9" name="Text Placeholder 1">
            <a:extLst>
              <a:ext uri="{FF2B5EF4-FFF2-40B4-BE49-F238E27FC236}">
                <a16:creationId xmlns:a16="http://schemas.microsoft.com/office/drawing/2014/main" id="{3AE58E98-4284-C1DC-E0F3-8DF89EC76675}"/>
              </a:ext>
            </a:extLst>
          </p:cNvPr>
          <p:cNvSpPr>
            <a:spLocks noGrp="1"/>
          </p:cNvSpPr>
          <p:nvPr>
            <p:ph type="body" sz="quarter" idx="23"/>
          </p:nvPr>
        </p:nvSpPr>
        <p:spPr>
          <a:xfrm>
            <a:off x="1371600" y="7135090"/>
            <a:ext cx="10058400" cy="5437909"/>
          </a:xfrm>
        </p:spPr>
        <p:txBody>
          <a:bodyPr/>
          <a:lstStyle>
            <a:lvl1pPr marL="457200" indent="-457200">
              <a:buFont typeface="Arial" panose="020B0604020202020204" pitchFamily="34" charset="0"/>
              <a:buChar char="•"/>
              <a:defRPr/>
            </a:lvl1pPr>
          </a:lstStyle>
          <a:p>
            <a:pPr>
              <a:lnSpc>
                <a:spcPct val="125000"/>
              </a:lnSpc>
            </a:pPr>
            <a:r>
              <a:rPr lang="en-US" dirty="0"/>
              <a:t>From 2019-2021, 11,659 Texans died from an </a:t>
            </a:r>
            <a:br>
              <a:rPr lang="en-US" dirty="0"/>
            </a:br>
            <a:r>
              <a:rPr lang="en-US" dirty="0"/>
              <a:t>opioid-related overdose.</a:t>
            </a:r>
          </a:p>
          <a:p>
            <a:pPr>
              <a:lnSpc>
                <a:spcPct val="125000"/>
              </a:lnSpc>
            </a:pPr>
            <a:r>
              <a:rPr lang="en-US" dirty="0"/>
              <a:t>Comparatively, 15,410 Texans died from an </a:t>
            </a:r>
            <a:br>
              <a:rPr lang="en-US" dirty="0"/>
            </a:br>
            <a:r>
              <a:rPr lang="en-US" dirty="0"/>
              <a:t>opioid-related overdose between 1999-2016.</a:t>
            </a:r>
          </a:p>
          <a:p>
            <a:pPr>
              <a:lnSpc>
                <a:spcPct val="125000"/>
              </a:lnSpc>
            </a:pPr>
            <a:r>
              <a:rPr lang="en-US" dirty="0"/>
              <a:t>Prescription drug overdose is a leading cause of maternal mortality in Texas.</a:t>
            </a:r>
          </a:p>
          <a:p>
            <a:pPr>
              <a:lnSpc>
                <a:spcPct val="125000"/>
              </a:lnSpc>
            </a:pPr>
            <a:r>
              <a:rPr lang="en-US" dirty="0"/>
              <a:t>Nearly one in five Texas high school students have taken prescription drugs without a doctor’s prescription.</a:t>
            </a:r>
          </a:p>
          <a:p>
            <a:pPr marL="0" indent="0">
              <a:buNone/>
            </a:pPr>
            <a:endParaRPr lang="en-US" dirty="0"/>
          </a:p>
        </p:txBody>
      </p:sp>
      <p:sp>
        <p:nvSpPr>
          <p:cNvPr id="11" name="Text Placeholder 4">
            <a:extLst>
              <a:ext uri="{FF2B5EF4-FFF2-40B4-BE49-F238E27FC236}">
                <a16:creationId xmlns:a16="http://schemas.microsoft.com/office/drawing/2014/main" id="{5FD007D0-0C40-48B0-271F-C61BD071E658}"/>
              </a:ext>
            </a:extLst>
          </p:cNvPr>
          <p:cNvSpPr>
            <a:spLocks noGrp="1"/>
          </p:cNvSpPr>
          <p:nvPr>
            <p:ph type="body" sz="quarter" idx="25" hasCustomPrompt="1"/>
          </p:nvPr>
        </p:nvSpPr>
        <p:spPr>
          <a:xfrm>
            <a:off x="1371600" y="4854954"/>
            <a:ext cx="10058400" cy="2272677"/>
          </a:xfrm>
        </p:spPr>
        <p:txBody>
          <a:bodyPr numCol="2"/>
          <a:lstStyle>
            <a:lvl1pPr marL="457200" indent="-457200">
              <a:lnSpc>
                <a:spcPct val="100000"/>
              </a:lnSpc>
              <a:buFont typeface="Arial" panose="020B0604020202020204" pitchFamily="34" charset="0"/>
              <a:buChar char="•"/>
              <a:defRPr/>
            </a:lvl1pPr>
            <a:lvl2pPr marL="1371371" indent="-457200">
              <a:buFont typeface="Arial" panose="020B0604020202020204" pitchFamily="34" charset="0"/>
              <a:buChar char="•"/>
              <a:defRPr/>
            </a:lvl2pPr>
          </a:lstStyle>
          <a:p>
            <a:pPr lvl="1">
              <a:lnSpc>
                <a:spcPct val="125000"/>
              </a:lnSpc>
            </a:pPr>
            <a:r>
              <a:rPr lang="en-US" dirty="0"/>
              <a:t>Harris County</a:t>
            </a:r>
          </a:p>
          <a:p>
            <a:pPr lvl="1">
              <a:lnSpc>
                <a:spcPct val="125000"/>
              </a:lnSpc>
            </a:pPr>
            <a:r>
              <a:rPr lang="en-US" dirty="0"/>
              <a:t>Dallas County</a:t>
            </a:r>
          </a:p>
          <a:p>
            <a:pPr lvl="1">
              <a:lnSpc>
                <a:spcPct val="125000"/>
              </a:lnSpc>
            </a:pPr>
            <a:r>
              <a:rPr lang="en-US" dirty="0"/>
              <a:t>Bexar County</a:t>
            </a:r>
          </a:p>
          <a:p>
            <a:pPr lvl="1">
              <a:lnSpc>
                <a:spcPct val="125000"/>
              </a:lnSpc>
            </a:pPr>
            <a:r>
              <a:rPr lang="en-US" dirty="0"/>
              <a:t>Travis County</a:t>
            </a:r>
          </a:p>
          <a:p>
            <a:pPr lvl="1">
              <a:lnSpc>
                <a:spcPct val="125000"/>
              </a:lnSpc>
            </a:pPr>
            <a:r>
              <a:rPr lang="en-US" dirty="0"/>
              <a:t>Tarrant County</a:t>
            </a:r>
          </a:p>
        </p:txBody>
      </p:sp>
      <p:sp>
        <p:nvSpPr>
          <p:cNvPr id="15" name="Text Placeholder 4">
            <a:extLst>
              <a:ext uri="{FF2B5EF4-FFF2-40B4-BE49-F238E27FC236}">
                <a16:creationId xmlns:a16="http://schemas.microsoft.com/office/drawing/2014/main" id="{80952BA8-6455-82C0-B9B6-77C5263800AA}"/>
              </a:ext>
            </a:extLst>
          </p:cNvPr>
          <p:cNvSpPr>
            <a:spLocks noGrp="1"/>
          </p:cNvSpPr>
          <p:nvPr>
            <p:ph type="body" sz="quarter" idx="26" hasCustomPrompt="1"/>
          </p:nvPr>
        </p:nvSpPr>
        <p:spPr>
          <a:xfrm>
            <a:off x="1371600" y="3429000"/>
            <a:ext cx="10058400" cy="1412632"/>
          </a:xfrm>
        </p:spPr>
        <p:txBody>
          <a:bodyPr numCol="1"/>
          <a:lstStyle>
            <a:lvl1pPr marL="457200" indent="-457200">
              <a:lnSpc>
                <a:spcPct val="100000"/>
              </a:lnSpc>
              <a:buFont typeface="Arial" panose="020B0604020202020204" pitchFamily="34" charset="0"/>
              <a:buChar char="•"/>
              <a:defRPr/>
            </a:lvl1pPr>
            <a:lvl2pPr marL="914171" indent="0">
              <a:buFont typeface="Arial" panose="020B0604020202020204" pitchFamily="34" charset="0"/>
              <a:buNone/>
              <a:defRPr/>
            </a:lvl2pPr>
          </a:lstStyle>
          <a:p>
            <a:pPr lvl="0">
              <a:lnSpc>
                <a:spcPct val="125000"/>
              </a:lnSpc>
            </a:pPr>
            <a:r>
              <a:rPr lang="en-US" dirty="0"/>
              <a:t>Top 5 counties in Texas with the highest counts of opioid overdose deaths (as of 2019).</a:t>
            </a:r>
          </a:p>
        </p:txBody>
      </p:sp>
    </p:spTree>
    <p:extLst>
      <p:ext uri="{BB962C8B-B14F-4D97-AF65-F5344CB8AC3E}">
        <p14:creationId xmlns:p14="http://schemas.microsoft.com/office/powerpoint/2010/main" val="105803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lor Block Quote (R)">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B9EA9BD-0594-09F6-5B1D-9088978CAEF2}"/>
              </a:ext>
            </a:extLst>
          </p:cNvPr>
          <p:cNvSpPr/>
          <p:nvPr userDrawn="1"/>
        </p:nvSpPr>
        <p:spPr>
          <a:xfrm>
            <a:off x="0" y="0"/>
            <a:ext cx="1218895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8FDE7A8-FBE6-DF03-CF2E-B5EA1DB2DC8A}"/>
              </a:ext>
            </a:extLst>
          </p:cNvPr>
          <p:cNvCxnSpPr>
            <a:cxnSpLocks/>
          </p:cNvCxnSpPr>
          <p:nvPr userDrawn="1"/>
        </p:nvCxnSpPr>
        <p:spPr>
          <a:xfrm rot="5400000">
            <a:off x="3200400" y="228606"/>
            <a:ext cx="0" cy="3657600"/>
          </a:xfrm>
          <a:prstGeom prst="line">
            <a:avLst/>
          </a:prstGeom>
          <a:ln w="76200">
            <a:solidFill>
              <a:schemeClr val="accent3"/>
            </a:solidFill>
          </a:ln>
        </p:spPr>
        <p:style>
          <a:lnRef idx="1">
            <a:schemeClr val="accent3"/>
          </a:lnRef>
          <a:fillRef idx="0">
            <a:schemeClr val="accent3"/>
          </a:fillRef>
          <a:effectRef idx="0">
            <a:schemeClr val="accent3"/>
          </a:effectRef>
          <a:fontRef idx="minor">
            <a:schemeClr val="tx1"/>
          </a:fontRef>
        </p:style>
      </p:cxnSp>
      <p:sp>
        <p:nvSpPr>
          <p:cNvPr id="30" name="Text Placeholder 3">
            <a:extLst>
              <a:ext uri="{FF2B5EF4-FFF2-40B4-BE49-F238E27FC236}">
                <a16:creationId xmlns:a16="http://schemas.microsoft.com/office/drawing/2014/main" id="{54F06878-236C-EB27-6669-45E692102D85}"/>
              </a:ext>
            </a:extLst>
          </p:cNvPr>
          <p:cNvSpPr>
            <a:spLocks noGrp="1"/>
          </p:cNvSpPr>
          <p:nvPr>
            <p:ph type="body" sz="quarter" idx="29" hasCustomPrompt="1"/>
          </p:nvPr>
        </p:nvSpPr>
        <p:spPr>
          <a:xfrm>
            <a:off x="1371600" y="2514607"/>
            <a:ext cx="9144000" cy="9601187"/>
          </a:xfrm>
        </p:spPr>
        <p:txBody>
          <a:bodyPr numCol="1">
            <a:noAutofit/>
          </a:bodyPr>
          <a:lstStyle>
            <a:lvl1pPr marL="0" indent="0">
              <a:lnSpc>
                <a:spcPct val="125000"/>
              </a:lnSpc>
              <a:buFont typeface="Arial" panose="020B0604020202020204" pitchFamily="34" charset="0"/>
              <a:buNone/>
              <a:defRPr sz="6000" b="1" i="0">
                <a:solidFill>
                  <a:schemeClr val="bg1"/>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Prescription opioids are a</a:t>
            </a:r>
          </a:p>
        </p:txBody>
      </p:sp>
      <p:sp>
        <p:nvSpPr>
          <p:cNvPr id="13" name="Text Placeholder 3">
            <a:extLst>
              <a:ext uri="{FF2B5EF4-FFF2-40B4-BE49-F238E27FC236}">
                <a16:creationId xmlns:a16="http://schemas.microsoft.com/office/drawing/2014/main" id="{61C45A7B-F057-72ED-88DB-4684DCD70DE2}"/>
              </a:ext>
            </a:extLst>
          </p:cNvPr>
          <p:cNvSpPr>
            <a:spLocks noGrp="1"/>
          </p:cNvSpPr>
          <p:nvPr>
            <p:ph type="body" sz="quarter" idx="26" hasCustomPrompt="1"/>
          </p:nvPr>
        </p:nvSpPr>
        <p:spPr>
          <a:xfrm>
            <a:off x="13862050" y="3429000"/>
            <a:ext cx="9144000" cy="3657604"/>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14" name="Text Placeholder 3">
            <a:extLst>
              <a:ext uri="{FF2B5EF4-FFF2-40B4-BE49-F238E27FC236}">
                <a16:creationId xmlns:a16="http://schemas.microsoft.com/office/drawing/2014/main" id="{EDA3264C-E7AA-5323-F58F-B8B7BE755AB0}"/>
              </a:ext>
            </a:extLst>
          </p:cNvPr>
          <p:cNvSpPr>
            <a:spLocks noGrp="1"/>
          </p:cNvSpPr>
          <p:nvPr>
            <p:ph type="body" sz="quarter" idx="28" hasCustomPrompt="1"/>
          </p:nvPr>
        </p:nvSpPr>
        <p:spPr>
          <a:xfrm>
            <a:off x="13862050" y="2057406"/>
            <a:ext cx="9144000" cy="1371594"/>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dirty="0"/>
              <a:t>Prescribed to help with pain from:</a:t>
            </a:r>
          </a:p>
        </p:txBody>
      </p:sp>
      <p:sp>
        <p:nvSpPr>
          <p:cNvPr id="15" name="Text Placeholder 3">
            <a:extLst>
              <a:ext uri="{FF2B5EF4-FFF2-40B4-BE49-F238E27FC236}">
                <a16:creationId xmlns:a16="http://schemas.microsoft.com/office/drawing/2014/main" id="{D7BE9842-3F92-1354-1BCF-9223438B7DA6}"/>
              </a:ext>
            </a:extLst>
          </p:cNvPr>
          <p:cNvSpPr>
            <a:spLocks noGrp="1"/>
          </p:cNvSpPr>
          <p:nvPr>
            <p:ph type="body" sz="quarter" idx="32" hasCustomPrompt="1"/>
          </p:nvPr>
        </p:nvSpPr>
        <p:spPr>
          <a:xfrm>
            <a:off x="13862050" y="8458188"/>
            <a:ext cx="9144000" cy="3657594"/>
          </a:xfrm>
        </p:spPr>
        <p:txBody>
          <a:bodyPr numCol="1"/>
          <a:lstStyle>
            <a:lvl1pPr marL="457200" indent="-457200">
              <a:lnSpc>
                <a:spcPct val="125000"/>
              </a:lnSpc>
              <a:buFont typeface="Arial" panose="020B0604020202020204" pitchFamily="34" charset="0"/>
              <a:buChar char="•"/>
              <a:defRPr/>
            </a:lvl1pPr>
            <a:lvl2pPr>
              <a:lnSpc>
                <a:spcPct val="125000"/>
              </a:lnSpc>
              <a:defRPr/>
            </a:lvl2pPr>
            <a:lvl3pPr>
              <a:lnSpc>
                <a:spcPct val="125000"/>
              </a:lnSpc>
              <a:defRPr/>
            </a:lvl3pPr>
            <a:lvl4pPr>
              <a:lnSpc>
                <a:spcPct val="125000"/>
              </a:lnSpc>
              <a:defRPr/>
            </a:lvl4pPr>
            <a:lvl5pPr>
              <a:lnSpc>
                <a:spcPct val="125000"/>
              </a:lnSpc>
              <a:defRPr/>
            </a:lvl5pPr>
          </a:lstStyle>
          <a:p>
            <a:r>
              <a:rPr lang="en-US" dirty="0"/>
              <a:t>A serious injury</a:t>
            </a:r>
          </a:p>
          <a:p>
            <a:r>
              <a:rPr lang="en-US" dirty="0"/>
              <a:t>Surgery</a:t>
            </a:r>
          </a:p>
          <a:p>
            <a:r>
              <a:rPr lang="en-US" dirty="0"/>
              <a:t>C-section birth</a:t>
            </a:r>
          </a:p>
          <a:p>
            <a:r>
              <a:rPr lang="en-US" dirty="0"/>
              <a:t>Cancer, and more</a:t>
            </a:r>
          </a:p>
        </p:txBody>
      </p:sp>
      <p:sp>
        <p:nvSpPr>
          <p:cNvPr id="16" name="Text Placeholder 3">
            <a:extLst>
              <a:ext uri="{FF2B5EF4-FFF2-40B4-BE49-F238E27FC236}">
                <a16:creationId xmlns:a16="http://schemas.microsoft.com/office/drawing/2014/main" id="{83073054-3B72-9927-3831-948449DDA5CC}"/>
              </a:ext>
            </a:extLst>
          </p:cNvPr>
          <p:cNvSpPr>
            <a:spLocks noGrp="1"/>
          </p:cNvSpPr>
          <p:nvPr>
            <p:ph type="body" sz="quarter" idx="33" hasCustomPrompt="1"/>
          </p:nvPr>
        </p:nvSpPr>
        <p:spPr>
          <a:xfrm>
            <a:off x="13862050" y="7086594"/>
            <a:ext cx="9144000" cy="1371594"/>
          </a:xfrm>
        </p:spPr>
        <p:txBody>
          <a:bodyPr/>
          <a:lstStyle>
            <a:lvl1pPr marL="457200" indent="-457200">
              <a:lnSpc>
                <a:spcPct val="125000"/>
              </a:lnSpc>
              <a:buFont typeface="Arial" panose="020B0604020202020204" pitchFamily="34" charset="0"/>
              <a:buChar char="•"/>
              <a:defRPr b="1" i="0">
                <a:solidFill>
                  <a:schemeClr val="accent2"/>
                </a:solidFill>
                <a:latin typeface="Arial Black" panose="020B0604020202020204" pitchFamily="34" charset="0"/>
                <a:cs typeface="Arial Black" panose="020B0604020202020204" pitchFamily="34" charset="0"/>
              </a:defRPr>
            </a:lvl1pPr>
            <a:lvl2pPr>
              <a:lnSpc>
                <a:spcPct val="125000"/>
              </a:lnSpc>
              <a:defRPr/>
            </a:lvl2pPr>
            <a:lvl3pPr>
              <a:lnSpc>
                <a:spcPct val="125000"/>
              </a:lnSpc>
              <a:defRPr/>
            </a:lvl3pPr>
            <a:lvl4pPr>
              <a:lnSpc>
                <a:spcPct val="125000"/>
              </a:lnSpc>
              <a:defRPr/>
            </a:lvl4pPr>
            <a:lvl5pPr>
              <a:lnSpc>
                <a:spcPct val="125000"/>
              </a:lnSpc>
              <a:defRPr/>
            </a:lvl5pPr>
          </a:lstStyle>
          <a:p>
            <a:pPr marL="0" indent="0">
              <a:buNone/>
            </a:pPr>
            <a:r>
              <a:rPr lang="en-US" b="1" dirty="0"/>
              <a:t>Prescribed to help with pain from:</a:t>
            </a:r>
          </a:p>
        </p:txBody>
      </p:sp>
    </p:spTree>
    <p:extLst>
      <p:ext uri="{BB962C8B-B14F-4D97-AF65-F5344CB8AC3E}">
        <p14:creationId xmlns:p14="http://schemas.microsoft.com/office/powerpoint/2010/main" val="375028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724668"/>
      </p:ext>
    </p:extLst>
  </p:cSld>
  <p:clrMap bg1="lt1" tx1="dk1" bg2="lt2" tx2="dk2" accent1="accent1" accent2="accent2" accent3="accent3" accent4="accent4" accent5="accent5" accent6="accent6" hlink="hlink" folHlink="folHlink"/>
  <p:sldLayoutIdLst>
    <p:sldLayoutId id="2147483661" r:id="rId1"/>
    <p:sldLayoutId id="2147483693" r:id="rId2"/>
    <p:sldLayoutId id="2147483674" r:id="rId3"/>
    <p:sldLayoutId id="2147483675" r:id="rId4"/>
    <p:sldLayoutId id="2147483676" r:id="rId5"/>
    <p:sldLayoutId id="2147483672" r:id="rId6"/>
    <p:sldLayoutId id="2147483673" r:id="rId7"/>
    <p:sldLayoutId id="2147483680" r:id="rId8"/>
    <p:sldLayoutId id="2147483696" r:id="rId9"/>
    <p:sldLayoutId id="2147483697" r:id="rId10"/>
    <p:sldLayoutId id="2147483695" r:id="rId11"/>
    <p:sldLayoutId id="2147483698" r:id="rId12"/>
    <p:sldLayoutId id="2147483691" r:id="rId13"/>
    <p:sldLayoutId id="2147483678" r:id="rId14"/>
    <p:sldLayoutId id="2147483690" r:id="rId15"/>
    <p:sldLayoutId id="2147483681" r:id="rId16"/>
    <p:sldLayoutId id="2147483688" r:id="rId17"/>
    <p:sldLayoutId id="2147483684" r:id="rId18"/>
    <p:sldLayoutId id="2147483682" r:id="rId19"/>
    <p:sldLayoutId id="2147483686" r:id="rId20"/>
    <p:sldLayoutId id="2147483685" r:id="rId21"/>
  </p:sldLayoutIdLst>
  <p:txStyles>
    <p:titleStyle>
      <a:lvl1pPr algn="l" defTabSz="1828343" rtl="0" eaLnBrk="1" latinLnBrk="0" hangingPunct="1">
        <a:lnSpc>
          <a:spcPct val="90000"/>
        </a:lnSpc>
        <a:spcBef>
          <a:spcPct val="0"/>
        </a:spcBef>
        <a:buNone/>
        <a:defRPr sz="9600" b="1"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2800"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8.xml"/><Relationship Id="rId1" Type="http://schemas.openxmlformats.org/officeDocument/2006/relationships/video" Target="https://www.youtube.com/embed/is9I_BsjO_U?feature=oembed" TargetMode="External"/><Relationship Id="rId4"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comments" Target="../comments/comment9.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9.jp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comments" Target="../comments/commen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comments" Target="../comments/comment14.xml"/><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comments" Target="../comments/comment15.xml"/><Relationship Id="rId5" Type="http://schemas.openxmlformats.org/officeDocument/2006/relationships/image" Target="../media/image14.emf"/><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hyperlink" Target="https://txopioidresponse.org/get_help" TargetMode="External"/><Relationship Id="rId1" Type="http://schemas.openxmlformats.org/officeDocument/2006/relationships/slideLayout" Target="../slideLayouts/slideLayout15.xml"/><Relationship Id="rId5" Type="http://schemas.openxmlformats.org/officeDocument/2006/relationships/comments" Target="../comments/comment16.xml"/><Relationship Id="rId4" Type="http://schemas.openxmlformats.org/officeDocument/2006/relationships/image" Target="../media/image14.emf"/></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comments" Target="../comments/comment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video" Target="https://www.youtube.com/embed/9U3MIFYGPek?feature=oembed" TargetMode="External"/><Relationship Id="rId5" Type="http://schemas.openxmlformats.org/officeDocument/2006/relationships/comments" Target="../comments/comment18.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hyperlink" Target="https://healthdata.dshs.texas.gov/dashboards/drugs-and-alcohol/opioids/"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8.xml"/><Relationship Id="rId1" Type="http://schemas.openxmlformats.org/officeDocument/2006/relationships/video" Target="https://www.youtube.com/embed/2w0zT1oCPVI?feature=oembed" TargetMode="External"/><Relationship Id="rId4" Type="http://schemas.openxmlformats.org/officeDocument/2006/relationships/comments" Target="../comments/commen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0552-1ECF-0911-BADF-CCE97A819F4E}"/>
              </a:ext>
            </a:extLst>
          </p:cNvPr>
          <p:cNvSpPr>
            <a:spLocks noGrp="1"/>
          </p:cNvSpPr>
          <p:nvPr>
            <p:ph type="title"/>
          </p:nvPr>
        </p:nvSpPr>
        <p:spPr/>
        <p:txBody>
          <a:bodyPr/>
          <a:lstStyle/>
          <a:p>
            <a:r>
              <a:rPr lang="en-US" dirty="0"/>
              <a:t>Preventing Prescription Opioid Misuse</a:t>
            </a:r>
          </a:p>
        </p:txBody>
      </p:sp>
      <p:sp>
        <p:nvSpPr>
          <p:cNvPr id="3" name="Text Placeholder 2">
            <a:extLst>
              <a:ext uri="{FF2B5EF4-FFF2-40B4-BE49-F238E27FC236}">
                <a16:creationId xmlns:a16="http://schemas.microsoft.com/office/drawing/2014/main" id="{D64342E5-4502-C201-A4EE-89BD85FF46E5}"/>
              </a:ext>
            </a:extLst>
          </p:cNvPr>
          <p:cNvSpPr>
            <a:spLocks noGrp="1"/>
          </p:cNvSpPr>
          <p:nvPr>
            <p:ph type="body" sz="quarter" idx="11"/>
          </p:nvPr>
        </p:nvSpPr>
        <p:spPr/>
        <p:txBody>
          <a:bodyPr/>
          <a:lstStyle/>
          <a:p>
            <a:r>
              <a:rPr lang="en-US" dirty="0"/>
              <a:t>Texas Targeted Opioid Response</a:t>
            </a:r>
          </a:p>
        </p:txBody>
      </p:sp>
      <p:sp>
        <p:nvSpPr>
          <p:cNvPr id="4" name="Text Placeholder 3">
            <a:extLst>
              <a:ext uri="{FF2B5EF4-FFF2-40B4-BE49-F238E27FC236}">
                <a16:creationId xmlns:a16="http://schemas.microsoft.com/office/drawing/2014/main" id="{85521936-9D7D-60C1-375D-885298CEB7C1}"/>
              </a:ext>
            </a:extLst>
          </p:cNvPr>
          <p:cNvSpPr>
            <a:spLocks noGrp="1"/>
          </p:cNvSpPr>
          <p:nvPr>
            <p:ph type="body" sz="quarter" idx="12"/>
          </p:nvPr>
        </p:nvSpPr>
        <p:spPr/>
        <p:txBody>
          <a:bodyPr/>
          <a:lstStyle/>
          <a:p>
            <a:r>
              <a:rPr lang="en-US" dirty="0"/>
              <a:t>PRESENTERS NAME</a:t>
            </a:r>
          </a:p>
        </p:txBody>
      </p:sp>
    </p:spTree>
    <p:extLst>
      <p:ext uri="{BB962C8B-B14F-4D97-AF65-F5344CB8AC3E}">
        <p14:creationId xmlns:p14="http://schemas.microsoft.com/office/powerpoint/2010/main" val="22881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3E6373-5C46-5E93-5B20-ABA2CC686E92}"/>
              </a:ext>
            </a:extLst>
          </p:cNvPr>
          <p:cNvSpPr>
            <a:spLocks noGrp="1"/>
          </p:cNvSpPr>
          <p:nvPr>
            <p:ph type="body" sz="quarter" idx="25"/>
          </p:nvPr>
        </p:nvSpPr>
        <p:spPr/>
        <p:txBody>
          <a:bodyPr/>
          <a:lstStyle/>
          <a:p>
            <a:r>
              <a:rPr lang="en-US" dirty="0"/>
              <a:t>Lortab</a:t>
            </a:r>
          </a:p>
          <a:p>
            <a:r>
              <a:rPr lang="en-US" dirty="0"/>
              <a:t>Ultram</a:t>
            </a:r>
          </a:p>
          <a:p>
            <a:r>
              <a:rPr lang="en-US" dirty="0"/>
              <a:t>Tylenol with Codeine</a:t>
            </a:r>
          </a:p>
          <a:p>
            <a:r>
              <a:rPr lang="en-US" dirty="0"/>
              <a:t>Percocet</a:t>
            </a:r>
          </a:p>
          <a:p>
            <a:r>
              <a:rPr lang="en-US" dirty="0"/>
              <a:t>Vicodin</a:t>
            </a:r>
          </a:p>
          <a:p>
            <a:r>
              <a:rPr lang="en-US" dirty="0"/>
              <a:t>OxyContin</a:t>
            </a:r>
          </a:p>
        </p:txBody>
      </p:sp>
      <p:sp>
        <p:nvSpPr>
          <p:cNvPr id="3" name="Text Placeholder 2">
            <a:extLst>
              <a:ext uri="{FF2B5EF4-FFF2-40B4-BE49-F238E27FC236}">
                <a16:creationId xmlns:a16="http://schemas.microsoft.com/office/drawing/2014/main" id="{CAE59EC8-CE35-3AB6-5A31-8D31A4CF18CB}"/>
              </a:ext>
            </a:extLst>
          </p:cNvPr>
          <p:cNvSpPr>
            <a:spLocks noGrp="1"/>
          </p:cNvSpPr>
          <p:nvPr>
            <p:ph type="body" sz="quarter" idx="27"/>
          </p:nvPr>
        </p:nvSpPr>
        <p:spPr/>
        <p:txBody>
          <a:bodyPr/>
          <a:lstStyle/>
          <a:p>
            <a:pPr marL="0" indent="0">
              <a:buNone/>
            </a:pPr>
            <a:r>
              <a:rPr lang="en-US" dirty="0"/>
              <a:t>Some examples of brand names include</a:t>
            </a:r>
          </a:p>
          <a:p>
            <a:pPr marL="0" indent="0">
              <a:buNone/>
            </a:pPr>
            <a:endParaRPr lang="en-US" dirty="0"/>
          </a:p>
        </p:txBody>
      </p:sp>
      <p:sp>
        <p:nvSpPr>
          <p:cNvPr id="4" name="Text Placeholder 3">
            <a:extLst>
              <a:ext uri="{FF2B5EF4-FFF2-40B4-BE49-F238E27FC236}">
                <a16:creationId xmlns:a16="http://schemas.microsoft.com/office/drawing/2014/main" id="{7597154B-BEF1-B685-8B03-3ECBF56F8233}"/>
              </a:ext>
            </a:extLst>
          </p:cNvPr>
          <p:cNvSpPr>
            <a:spLocks noGrp="1"/>
          </p:cNvSpPr>
          <p:nvPr>
            <p:ph type="body" sz="quarter" idx="26"/>
          </p:nvPr>
        </p:nvSpPr>
        <p:spPr/>
        <p:txBody>
          <a:bodyPr/>
          <a:lstStyle/>
          <a:p>
            <a:r>
              <a:rPr lang="en-US" dirty="0"/>
              <a:t>A serious injury</a:t>
            </a:r>
          </a:p>
          <a:p>
            <a:r>
              <a:rPr lang="en-US" dirty="0"/>
              <a:t>Surgery</a:t>
            </a:r>
          </a:p>
          <a:p>
            <a:r>
              <a:rPr lang="en-US" dirty="0"/>
              <a:t>C-section birth</a:t>
            </a:r>
          </a:p>
          <a:p>
            <a:r>
              <a:rPr lang="en-US" dirty="0"/>
              <a:t>Cancer and more</a:t>
            </a:r>
          </a:p>
          <a:p>
            <a:pPr marL="0" indent="0">
              <a:buNone/>
            </a:pPr>
            <a:endParaRPr lang="en-US" dirty="0"/>
          </a:p>
        </p:txBody>
      </p:sp>
      <p:sp>
        <p:nvSpPr>
          <p:cNvPr id="5" name="Text Placeholder 4">
            <a:extLst>
              <a:ext uri="{FF2B5EF4-FFF2-40B4-BE49-F238E27FC236}">
                <a16:creationId xmlns:a16="http://schemas.microsoft.com/office/drawing/2014/main" id="{BFDBDF5F-A2ED-855C-1673-69FB0C6C0620}"/>
              </a:ext>
            </a:extLst>
          </p:cNvPr>
          <p:cNvSpPr>
            <a:spLocks noGrp="1"/>
          </p:cNvSpPr>
          <p:nvPr>
            <p:ph type="body" sz="quarter" idx="28"/>
          </p:nvPr>
        </p:nvSpPr>
        <p:spPr/>
        <p:txBody>
          <a:bodyPr>
            <a:normAutofit/>
          </a:bodyPr>
          <a:lstStyle/>
          <a:p>
            <a:pPr marL="0" indent="0">
              <a:buNone/>
            </a:pPr>
            <a:r>
              <a:rPr lang="en-US" sz="3200" dirty="0"/>
              <a:t>Prescribed to help with pain from</a:t>
            </a:r>
          </a:p>
        </p:txBody>
      </p:sp>
      <p:sp>
        <p:nvSpPr>
          <p:cNvPr id="6" name="Text Placeholder 5">
            <a:extLst>
              <a:ext uri="{FF2B5EF4-FFF2-40B4-BE49-F238E27FC236}">
                <a16:creationId xmlns:a16="http://schemas.microsoft.com/office/drawing/2014/main" id="{CE797286-89AE-561F-B8D4-A9597EEF1755}"/>
              </a:ext>
            </a:extLst>
          </p:cNvPr>
          <p:cNvSpPr>
            <a:spLocks noGrp="1"/>
          </p:cNvSpPr>
          <p:nvPr>
            <p:ph type="body" sz="quarter" idx="29"/>
          </p:nvPr>
        </p:nvSpPr>
        <p:spPr/>
        <p:txBody>
          <a:bodyPr/>
          <a:lstStyle/>
          <a:p>
            <a:r>
              <a:rPr lang="en-US" dirty="0"/>
              <a:t>Prescription opioids are a class of powerful pain management medications.</a:t>
            </a:r>
          </a:p>
        </p:txBody>
      </p:sp>
    </p:spTree>
    <p:extLst>
      <p:ext uri="{BB962C8B-B14F-4D97-AF65-F5344CB8AC3E}">
        <p14:creationId xmlns:p14="http://schemas.microsoft.com/office/powerpoint/2010/main" val="154109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5B158D-5F79-9656-DCB5-004D249CE45D}"/>
              </a:ext>
            </a:extLst>
          </p:cNvPr>
          <p:cNvSpPr>
            <a:spLocks noGrp="1"/>
          </p:cNvSpPr>
          <p:nvPr>
            <p:ph type="body" sz="quarter" idx="17"/>
          </p:nvPr>
        </p:nvSpPr>
        <p:spPr/>
        <p:txBody>
          <a:bodyPr/>
          <a:lstStyle/>
          <a:p>
            <a:r>
              <a:rPr lang="en-US" dirty="0"/>
              <a:t>03</a:t>
            </a:r>
          </a:p>
        </p:txBody>
      </p:sp>
      <p:sp>
        <p:nvSpPr>
          <p:cNvPr id="3" name="Title 2">
            <a:extLst>
              <a:ext uri="{FF2B5EF4-FFF2-40B4-BE49-F238E27FC236}">
                <a16:creationId xmlns:a16="http://schemas.microsoft.com/office/drawing/2014/main" id="{B7B8BF8E-A915-A617-A342-E6FC03A876EF}"/>
              </a:ext>
            </a:extLst>
          </p:cNvPr>
          <p:cNvSpPr>
            <a:spLocks noGrp="1"/>
          </p:cNvSpPr>
          <p:nvPr>
            <p:ph type="title"/>
          </p:nvPr>
        </p:nvSpPr>
        <p:spPr/>
        <p:txBody>
          <a:bodyPr/>
          <a:lstStyle/>
          <a:p>
            <a:r>
              <a:rPr lang="en-US" dirty="0"/>
              <a:t>What Are The Risks?</a:t>
            </a:r>
          </a:p>
        </p:txBody>
      </p:sp>
    </p:spTree>
    <p:extLst>
      <p:ext uri="{BB962C8B-B14F-4D97-AF65-F5344CB8AC3E}">
        <p14:creationId xmlns:p14="http://schemas.microsoft.com/office/powerpoint/2010/main" val="334030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85BA1-6D31-67B0-999C-9A2C5679993E}"/>
              </a:ext>
            </a:extLst>
          </p:cNvPr>
          <p:cNvSpPr>
            <a:spLocks noGrp="1"/>
          </p:cNvSpPr>
          <p:nvPr>
            <p:ph type="title"/>
          </p:nvPr>
        </p:nvSpPr>
        <p:spPr/>
        <p:txBody>
          <a:bodyPr/>
          <a:lstStyle/>
          <a:p>
            <a:r>
              <a:rPr lang="en-US" dirty="0"/>
              <a:t>INSERT VIDEO: </a:t>
            </a:r>
            <a:br>
              <a:rPr lang="en-US" dirty="0"/>
            </a:br>
            <a:r>
              <a:rPr lang="en-US" dirty="0"/>
              <a:t>LEARN THE RISKS OF OPIOID MISUSE</a:t>
            </a:r>
          </a:p>
        </p:txBody>
      </p:sp>
      <p:pic>
        <p:nvPicPr>
          <p:cNvPr id="4" name="Online Media 3" descr="Learn the Risks of Opioid Misuse">
            <a:hlinkClick r:id="" action="ppaction://media"/>
            <a:extLst>
              <a:ext uri="{FF2B5EF4-FFF2-40B4-BE49-F238E27FC236}">
                <a16:creationId xmlns:a16="http://schemas.microsoft.com/office/drawing/2014/main" id="{E6072F5A-44F5-4CAE-4E8D-ED28671E6994}"/>
              </a:ext>
            </a:extLst>
          </p:cNvPr>
          <p:cNvPicPr>
            <a:picLocks noRot="1" noChangeAspect="1"/>
          </p:cNvPicPr>
          <p:nvPr>
            <a:videoFile r:link="rId1"/>
          </p:nvPr>
        </p:nvPicPr>
        <p:blipFill>
          <a:blip r:embed="rId3"/>
          <a:stretch>
            <a:fillRect/>
          </a:stretch>
        </p:blipFill>
        <p:spPr>
          <a:xfrm>
            <a:off x="1786008" y="980408"/>
            <a:ext cx="20805633" cy="11755183"/>
          </a:xfrm>
          <a:prstGeom prst="rect">
            <a:avLst/>
          </a:prstGeom>
        </p:spPr>
      </p:pic>
    </p:spTree>
    <p:extLst>
      <p:ext uri="{BB962C8B-B14F-4D97-AF65-F5344CB8AC3E}">
        <p14:creationId xmlns:p14="http://schemas.microsoft.com/office/powerpoint/2010/main" val="205105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162DC-8D5E-FC94-5DAC-EE4C3EDA1D5B}"/>
              </a:ext>
            </a:extLst>
          </p:cNvPr>
          <p:cNvSpPr>
            <a:spLocks noGrp="1"/>
          </p:cNvSpPr>
          <p:nvPr>
            <p:ph type="body" sz="quarter" idx="29"/>
          </p:nvPr>
        </p:nvSpPr>
        <p:spPr/>
        <p:txBody>
          <a:bodyPr/>
          <a:lstStyle/>
          <a:p>
            <a:r>
              <a:rPr lang="en-US" b="0" dirty="0"/>
              <a:t>Your body can become dependent on prescription opioids after just seven days, potentially setting you on a path toward addiction</a:t>
            </a:r>
            <a:r>
              <a:rPr lang="en-US" dirty="0"/>
              <a:t>.</a:t>
            </a:r>
          </a:p>
        </p:txBody>
      </p:sp>
      <p:sp>
        <p:nvSpPr>
          <p:cNvPr id="3" name="Text Placeholder 2">
            <a:extLst>
              <a:ext uri="{FF2B5EF4-FFF2-40B4-BE49-F238E27FC236}">
                <a16:creationId xmlns:a16="http://schemas.microsoft.com/office/drawing/2014/main" id="{233FD101-FBE6-448E-68CB-425904EF71E1}"/>
              </a:ext>
            </a:extLst>
          </p:cNvPr>
          <p:cNvSpPr>
            <a:spLocks noGrp="1"/>
          </p:cNvSpPr>
          <p:nvPr>
            <p:ph type="body" sz="quarter" idx="26"/>
          </p:nvPr>
        </p:nvSpPr>
        <p:spPr/>
        <p:txBody>
          <a:bodyPr/>
          <a:lstStyle/>
          <a:p>
            <a:r>
              <a:rPr lang="en-US" dirty="0"/>
              <a:t>The prescribed amount becomes less and less effective.</a:t>
            </a:r>
          </a:p>
          <a:p>
            <a:r>
              <a:rPr lang="en-US" dirty="0"/>
              <a:t>You would need more to manage the pain, which increases the risk of misuse and overdose.</a:t>
            </a:r>
          </a:p>
        </p:txBody>
      </p:sp>
      <p:sp>
        <p:nvSpPr>
          <p:cNvPr id="4" name="Text Placeholder 3">
            <a:extLst>
              <a:ext uri="{FF2B5EF4-FFF2-40B4-BE49-F238E27FC236}">
                <a16:creationId xmlns:a16="http://schemas.microsoft.com/office/drawing/2014/main" id="{DD1CB835-3B33-40E6-F64E-7C56D9D70F18}"/>
              </a:ext>
            </a:extLst>
          </p:cNvPr>
          <p:cNvSpPr>
            <a:spLocks noGrp="1"/>
          </p:cNvSpPr>
          <p:nvPr>
            <p:ph type="body" sz="quarter" idx="28"/>
          </p:nvPr>
        </p:nvSpPr>
        <p:spPr/>
        <p:txBody>
          <a:bodyPr/>
          <a:lstStyle/>
          <a:p>
            <a:pPr marL="0" indent="0">
              <a:buNone/>
            </a:pPr>
            <a:r>
              <a:rPr lang="en-US" dirty="0"/>
              <a:t>Your body and brain quickly get used to the medication</a:t>
            </a:r>
          </a:p>
        </p:txBody>
      </p:sp>
      <p:sp>
        <p:nvSpPr>
          <p:cNvPr id="5" name="Text Placeholder 4">
            <a:extLst>
              <a:ext uri="{FF2B5EF4-FFF2-40B4-BE49-F238E27FC236}">
                <a16:creationId xmlns:a16="http://schemas.microsoft.com/office/drawing/2014/main" id="{CD80C388-B0D2-2E46-188E-97E073583CD4}"/>
              </a:ext>
            </a:extLst>
          </p:cNvPr>
          <p:cNvSpPr>
            <a:spLocks noGrp="1"/>
          </p:cNvSpPr>
          <p:nvPr>
            <p:ph type="body" sz="quarter" idx="32"/>
          </p:nvPr>
        </p:nvSpPr>
        <p:spPr>
          <a:xfrm>
            <a:off x="13862050" y="7772400"/>
            <a:ext cx="9144000" cy="3657594"/>
          </a:xfrm>
        </p:spPr>
        <p:txBody>
          <a:bodyPr>
            <a:noAutofit/>
          </a:bodyPr>
          <a:lstStyle/>
          <a:p>
            <a:r>
              <a:rPr lang="en-US" dirty="0">
                <a:solidFill>
                  <a:srgbClr val="242424"/>
                </a:solidFill>
              </a:rPr>
              <a:t>Insomnia</a:t>
            </a:r>
          </a:p>
          <a:p>
            <a:r>
              <a:rPr lang="en-US" dirty="0">
                <a:solidFill>
                  <a:srgbClr val="242424"/>
                </a:solidFill>
              </a:rPr>
              <a:t>Anxiety</a:t>
            </a:r>
          </a:p>
          <a:p>
            <a:r>
              <a:rPr lang="en-US" dirty="0">
                <a:solidFill>
                  <a:srgbClr val="242424"/>
                </a:solidFill>
              </a:rPr>
              <a:t>Nausea</a:t>
            </a:r>
          </a:p>
          <a:p>
            <a:r>
              <a:rPr lang="en-US" dirty="0">
                <a:solidFill>
                  <a:srgbClr val="242424"/>
                </a:solidFill>
              </a:rPr>
              <a:t>Muscle aches</a:t>
            </a:r>
          </a:p>
          <a:p>
            <a:r>
              <a:rPr lang="en-US" dirty="0">
                <a:solidFill>
                  <a:srgbClr val="242424"/>
                </a:solidFill>
              </a:rPr>
              <a:t>Restlessness</a:t>
            </a:r>
          </a:p>
          <a:p>
            <a:endParaRPr lang="en-US" dirty="0"/>
          </a:p>
        </p:txBody>
      </p:sp>
      <p:sp>
        <p:nvSpPr>
          <p:cNvPr id="6" name="Text Placeholder 5">
            <a:extLst>
              <a:ext uri="{FF2B5EF4-FFF2-40B4-BE49-F238E27FC236}">
                <a16:creationId xmlns:a16="http://schemas.microsoft.com/office/drawing/2014/main" id="{E16B7907-083F-0881-19E0-2E69B444475E}"/>
              </a:ext>
            </a:extLst>
          </p:cNvPr>
          <p:cNvSpPr>
            <a:spLocks noGrp="1"/>
          </p:cNvSpPr>
          <p:nvPr>
            <p:ph type="body" sz="quarter" idx="33"/>
          </p:nvPr>
        </p:nvSpPr>
        <p:spPr>
          <a:xfrm>
            <a:off x="13862050" y="6400806"/>
            <a:ext cx="9144000" cy="1371594"/>
          </a:xfrm>
        </p:spPr>
        <p:txBody>
          <a:bodyPr/>
          <a:lstStyle/>
          <a:p>
            <a:pPr marL="0" indent="0">
              <a:buNone/>
            </a:pPr>
            <a:r>
              <a:rPr lang="en-US" dirty="0"/>
              <a:t>Look for signs of withdrawal after physical dependence</a:t>
            </a:r>
          </a:p>
        </p:txBody>
      </p:sp>
    </p:spTree>
    <p:extLst>
      <p:ext uri="{BB962C8B-B14F-4D97-AF65-F5344CB8AC3E}">
        <p14:creationId xmlns:p14="http://schemas.microsoft.com/office/powerpoint/2010/main" val="120088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F3AD18-624D-D88A-0A11-BB13CD90A9DA}"/>
              </a:ext>
            </a:extLst>
          </p:cNvPr>
          <p:cNvSpPr>
            <a:spLocks noGrp="1"/>
          </p:cNvSpPr>
          <p:nvPr>
            <p:ph type="body" sz="quarter" idx="29"/>
          </p:nvPr>
        </p:nvSpPr>
        <p:spPr/>
        <p:txBody>
          <a:bodyPr/>
          <a:lstStyle/>
          <a:p>
            <a:r>
              <a:rPr lang="en-US" dirty="0"/>
              <a:t>Opioids are powerful medications for people with severe pain but misusing them can be dangerous or even deadly.</a:t>
            </a:r>
          </a:p>
        </p:txBody>
      </p:sp>
      <p:sp>
        <p:nvSpPr>
          <p:cNvPr id="3" name="Text Placeholder 2">
            <a:extLst>
              <a:ext uri="{FF2B5EF4-FFF2-40B4-BE49-F238E27FC236}">
                <a16:creationId xmlns:a16="http://schemas.microsoft.com/office/drawing/2014/main" id="{3064171F-A0B8-321B-2D36-C00A0DF0170A}"/>
              </a:ext>
            </a:extLst>
          </p:cNvPr>
          <p:cNvSpPr>
            <a:spLocks noGrp="1"/>
          </p:cNvSpPr>
          <p:nvPr>
            <p:ph type="body" sz="quarter" idx="26"/>
          </p:nvPr>
        </p:nvSpPr>
        <p:spPr/>
        <p:txBody>
          <a:bodyPr/>
          <a:lstStyle/>
          <a:p>
            <a:pPr>
              <a:lnSpc>
                <a:spcPct val="100000"/>
              </a:lnSpc>
            </a:pPr>
            <a:r>
              <a:rPr lang="en-US" dirty="0"/>
              <a:t>Taking more than prescribed</a:t>
            </a:r>
          </a:p>
          <a:p>
            <a:pPr>
              <a:lnSpc>
                <a:spcPct val="100000"/>
              </a:lnSpc>
            </a:pPr>
            <a:r>
              <a:rPr lang="en-US" dirty="0"/>
              <a:t>Taking them without a prescription</a:t>
            </a:r>
          </a:p>
          <a:p>
            <a:pPr>
              <a:lnSpc>
                <a:spcPct val="100000"/>
              </a:lnSpc>
            </a:pPr>
            <a:r>
              <a:rPr lang="en-US" dirty="0"/>
              <a:t>Any non-medical use</a:t>
            </a:r>
          </a:p>
        </p:txBody>
      </p:sp>
      <p:sp>
        <p:nvSpPr>
          <p:cNvPr id="4" name="Text Placeholder 3">
            <a:extLst>
              <a:ext uri="{FF2B5EF4-FFF2-40B4-BE49-F238E27FC236}">
                <a16:creationId xmlns:a16="http://schemas.microsoft.com/office/drawing/2014/main" id="{FFEC6EBB-4913-C874-346E-F11157480A8D}"/>
              </a:ext>
            </a:extLst>
          </p:cNvPr>
          <p:cNvSpPr>
            <a:spLocks noGrp="1"/>
          </p:cNvSpPr>
          <p:nvPr>
            <p:ph type="body" sz="quarter" idx="28"/>
          </p:nvPr>
        </p:nvSpPr>
        <p:spPr/>
        <p:txBody>
          <a:bodyPr>
            <a:noAutofit/>
          </a:bodyPr>
          <a:lstStyle/>
          <a:p>
            <a:pPr marL="0" indent="0">
              <a:buNone/>
            </a:pPr>
            <a:r>
              <a:rPr lang="en-US" dirty="0"/>
              <a:t>Misuse is taking opioids any way other than what is prescribed by a doctor</a:t>
            </a:r>
          </a:p>
        </p:txBody>
      </p:sp>
      <p:sp>
        <p:nvSpPr>
          <p:cNvPr id="5" name="Text Placeholder 4">
            <a:extLst>
              <a:ext uri="{FF2B5EF4-FFF2-40B4-BE49-F238E27FC236}">
                <a16:creationId xmlns:a16="http://schemas.microsoft.com/office/drawing/2014/main" id="{345DBDD7-0192-3F44-E6A7-F549D3E205F4}"/>
              </a:ext>
            </a:extLst>
          </p:cNvPr>
          <p:cNvSpPr>
            <a:spLocks noGrp="1"/>
          </p:cNvSpPr>
          <p:nvPr>
            <p:ph type="body" sz="quarter" idx="32"/>
          </p:nvPr>
        </p:nvSpPr>
        <p:spPr>
          <a:xfrm>
            <a:off x="13862050" y="7772401"/>
            <a:ext cx="9144000" cy="3657594"/>
          </a:xfrm>
        </p:spPr>
        <p:txBody>
          <a:bodyPr/>
          <a:lstStyle/>
          <a:p>
            <a:r>
              <a:rPr lang="en-US" dirty="0"/>
              <a:t>Over sedation</a:t>
            </a:r>
          </a:p>
          <a:p>
            <a:r>
              <a:rPr lang="en-US" dirty="0"/>
              <a:t>Slowed breathing</a:t>
            </a:r>
          </a:p>
          <a:p>
            <a:r>
              <a:rPr lang="en-US" dirty="0"/>
              <a:t>Overdose</a:t>
            </a:r>
          </a:p>
          <a:p>
            <a:r>
              <a:rPr lang="en-US" dirty="0"/>
              <a:t>Death</a:t>
            </a:r>
          </a:p>
        </p:txBody>
      </p:sp>
      <p:sp>
        <p:nvSpPr>
          <p:cNvPr id="6" name="Text Placeholder 5">
            <a:extLst>
              <a:ext uri="{FF2B5EF4-FFF2-40B4-BE49-F238E27FC236}">
                <a16:creationId xmlns:a16="http://schemas.microsoft.com/office/drawing/2014/main" id="{F4BC2583-8794-07E2-6340-A24BAC65E15E}"/>
              </a:ext>
            </a:extLst>
          </p:cNvPr>
          <p:cNvSpPr>
            <a:spLocks noGrp="1"/>
          </p:cNvSpPr>
          <p:nvPr>
            <p:ph type="body" sz="quarter" idx="33"/>
          </p:nvPr>
        </p:nvSpPr>
        <p:spPr>
          <a:xfrm>
            <a:off x="13862050" y="6400807"/>
            <a:ext cx="9144000" cy="1371594"/>
          </a:xfrm>
        </p:spPr>
        <p:txBody>
          <a:bodyPr/>
          <a:lstStyle/>
          <a:p>
            <a:pPr marL="0" indent="0">
              <a:buNone/>
            </a:pPr>
            <a:r>
              <a:rPr lang="en-US" dirty="0"/>
              <a:t>Taking more than necessary can lead to </a:t>
            </a:r>
            <a:br>
              <a:rPr lang="en-US" dirty="0"/>
            </a:br>
            <a:r>
              <a:rPr lang="en-US" dirty="0"/>
              <a:t>dangerous side effects</a:t>
            </a:r>
          </a:p>
        </p:txBody>
      </p:sp>
    </p:spTree>
    <p:extLst>
      <p:ext uri="{BB962C8B-B14F-4D97-AF65-F5344CB8AC3E}">
        <p14:creationId xmlns:p14="http://schemas.microsoft.com/office/powerpoint/2010/main" val="283489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FA63FF-F0A9-B718-2793-66C81D351014}"/>
              </a:ext>
            </a:extLst>
          </p:cNvPr>
          <p:cNvSpPr>
            <a:spLocks noGrp="1"/>
          </p:cNvSpPr>
          <p:nvPr>
            <p:ph type="body" sz="quarter" idx="29"/>
          </p:nvPr>
        </p:nvSpPr>
        <p:spPr/>
        <p:txBody>
          <a:bodyPr>
            <a:normAutofit/>
          </a:bodyPr>
          <a:lstStyle/>
          <a:p>
            <a:r>
              <a:rPr lang="en-US" sz="9600" dirty="0"/>
              <a:t>Learn the signs of an overdose.</a:t>
            </a:r>
          </a:p>
        </p:txBody>
      </p:sp>
      <p:sp>
        <p:nvSpPr>
          <p:cNvPr id="13" name="Text Placeholder 3">
            <a:extLst>
              <a:ext uri="{FF2B5EF4-FFF2-40B4-BE49-F238E27FC236}">
                <a16:creationId xmlns:a16="http://schemas.microsoft.com/office/drawing/2014/main" id="{8CD148DE-4C5E-64C7-73C7-8F5590CE8C5A}"/>
              </a:ext>
            </a:extLst>
          </p:cNvPr>
          <p:cNvSpPr txBox="1">
            <a:spLocks/>
          </p:cNvSpPr>
          <p:nvPr/>
        </p:nvSpPr>
        <p:spPr>
          <a:xfrm>
            <a:off x="13862304" y="2514600"/>
            <a:ext cx="9144000" cy="3429000"/>
          </a:xfrm>
          <a:prstGeom prst="rect">
            <a:avLst/>
          </a:prstGeom>
        </p:spPr>
        <p:txBody>
          <a:bodyPr vert="horz" lIns="91440" tIns="45720" rIns="91440" bIns="45720" numCol="1" rtlCol="0">
            <a:normAutofit/>
          </a:bodyPr>
          <a:lstStyle>
            <a:lvl1pPr marL="457200" indent="-457200" algn="l" defTabSz="1828343" rtl="0" eaLnBrk="1" latinLnBrk="0" hangingPunct="1">
              <a:lnSpc>
                <a:spcPct val="125000"/>
              </a:lnSpc>
              <a:spcBef>
                <a:spcPts val="2000"/>
              </a:spcBef>
              <a:buFont typeface="Arial" panose="020B0604020202020204" pitchFamily="34" charset="0"/>
              <a:buChar char="•"/>
              <a:defRPr sz="2800" kern="1200">
                <a:solidFill>
                  <a:schemeClr val="tx1"/>
                </a:solidFill>
                <a:latin typeface="+mn-lt"/>
                <a:ea typeface="+mn-ea"/>
                <a:cs typeface="+mn-cs"/>
              </a:defRPr>
            </a:lvl1pPr>
            <a:lvl2pPr marL="1371257"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t>Intentionally or unintentionally takes too much of an opioid.</a:t>
            </a:r>
          </a:p>
          <a:p>
            <a:r>
              <a:rPr lang="en-US" dirty="0"/>
              <a:t>Mixes opioids with other drugs or alcohol at a level that is toxic to the body</a:t>
            </a:r>
          </a:p>
        </p:txBody>
      </p:sp>
      <p:sp>
        <p:nvSpPr>
          <p:cNvPr id="14" name="Text Placeholder 4">
            <a:extLst>
              <a:ext uri="{FF2B5EF4-FFF2-40B4-BE49-F238E27FC236}">
                <a16:creationId xmlns:a16="http://schemas.microsoft.com/office/drawing/2014/main" id="{E8463061-347C-D5A3-EBB8-919D52018159}"/>
              </a:ext>
            </a:extLst>
          </p:cNvPr>
          <p:cNvSpPr txBox="1">
            <a:spLocks/>
          </p:cNvSpPr>
          <p:nvPr/>
        </p:nvSpPr>
        <p:spPr>
          <a:xfrm>
            <a:off x="13862304" y="1828800"/>
            <a:ext cx="9144000" cy="914400"/>
          </a:xfrm>
          <a:prstGeom prst="rect">
            <a:avLst/>
          </a:prstGeom>
        </p:spPr>
        <p:txBody>
          <a:bodyPr vert="horz" lIns="91440" tIns="45720" rIns="91440" bIns="45720" rtlCol="0">
            <a:normAutofit/>
          </a:bodyPr>
          <a:lstStyle>
            <a:lvl1pPr marL="457200" indent="-457200" algn="l" defTabSz="1828343" rtl="0" eaLnBrk="1" latinLnBrk="0" hangingPunct="1">
              <a:lnSpc>
                <a:spcPct val="125000"/>
              </a:lnSpc>
              <a:spcBef>
                <a:spcPts val="2000"/>
              </a:spcBef>
              <a:buFont typeface="Arial" panose="020B0604020202020204" pitchFamily="34" charset="0"/>
              <a:buChar char="•"/>
              <a:defRPr sz="2800" b="1" i="0" kern="1200">
                <a:solidFill>
                  <a:schemeClr val="accent2"/>
                </a:solidFill>
                <a:latin typeface="Arial Black" panose="020B0604020202020204" pitchFamily="34" charset="0"/>
                <a:ea typeface="+mn-ea"/>
                <a:cs typeface="Arial Black" panose="020B0604020202020204" pitchFamily="34" charset="0"/>
              </a:defRPr>
            </a:lvl1pPr>
            <a:lvl2pPr marL="1371257"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Font typeface="Arial" panose="020B0604020202020204" pitchFamily="34" charset="0"/>
              <a:buNone/>
            </a:pPr>
            <a:r>
              <a:rPr lang="en-US" dirty="0"/>
              <a:t>Overdose can happen when a person</a:t>
            </a:r>
          </a:p>
        </p:txBody>
      </p:sp>
      <p:sp>
        <p:nvSpPr>
          <p:cNvPr id="21" name="Text Placeholder 1">
            <a:extLst>
              <a:ext uri="{FF2B5EF4-FFF2-40B4-BE49-F238E27FC236}">
                <a16:creationId xmlns:a16="http://schemas.microsoft.com/office/drawing/2014/main" id="{94A0E879-65B1-9EC8-48DB-ABE64FD244ED}"/>
              </a:ext>
            </a:extLst>
          </p:cNvPr>
          <p:cNvSpPr txBox="1">
            <a:spLocks/>
          </p:cNvSpPr>
          <p:nvPr/>
        </p:nvSpPr>
        <p:spPr>
          <a:xfrm>
            <a:off x="13862050" y="6172200"/>
            <a:ext cx="9144000" cy="6400795"/>
          </a:xfrm>
          <a:prstGeom prst="rect">
            <a:avLst/>
          </a:prstGeom>
        </p:spPr>
        <p:txBody>
          <a:bodyPr vert="horz" lIns="91440" tIns="45720" rIns="91440" bIns="45720" numCol="1" rtlCol="0">
            <a:noAutofit/>
          </a:bodyPr>
          <a:lstStyle>
            <a:lvl1pPr marL="457200" indent="-457200" algn="l" defTabSz="1828343" rtl="0" eaLnBrk="1" latinLnBrk="0" hangingPunct="1">
              <a:lnSpc>
                <a:spcPct val="125000"/>
              </a:lnSpc>
              <a:spcBef>
                <a:spcPts val="2000"/>
              </a:spcBef>
              <a:buFont typeface="Arial" panose="020B0604020202020204" pitchFamily="34" charset="0"/>
              <a:buChar char="•"/>
              <a:defRPr sz="2800" kern="1200">
                <a:solidFill>
                  <a:schemeClr val="tx1"/>
                </a:solidFill>
                <a:latin typeface="+mn-lt"/>
                <a:ea typeface="+mn-ea"/>
                <a:cs typeface="+mn-cs"/>
              </a:defRPr>
            </a:lvl1pPr>
            <a:lvl2pPr marL="1371257"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US" dirty="0"/>
              <a:t>Very small pupils</a:t>
            </a:r>
          </a:p>
          <a:p>
            <a:r>
              <a:rPr lang="en-US" dirty="0"/>
              <a:t>Unconscious</a:t>
            </a:r>
          </a:p>
          <a:p>
            <a:r>
              <a:rPr lang="en-US" dirty="0"/>
              <a:t>Face is extremely pale or feels clammy </a:t>
            </a:r>
            <a:br>
              <a:rPr lang="en-US" dirty="0"/>
            </a:br>
            <a:r>
              <a:rPr lang="en-US" dirty="0"/>
              <a:t>to the touch</a:t>
            </a:r>
          </a:p>
          <a:p>
            <a:r>
              <a:rPr lang="en-US" dirty="0"/>
              <a:t>Body goes limp</a:t>
            </a:r>
          </a:p>
          <a:p>
            <a:r>
              <a:rPr lang="en-US" dirty="0"/>
              <a:t>Fingernails or lips have a purple or blue color</a:t>
            </a:r>
          </a:p>
          <a:p>
            <a:r>
              <a:rPr lang="en-US" dirty="0"/>
              <a:t>Vomiting or making gurgling noises</a:t>
            </a:r>
          </a:p>
          <a:p>
            <a:r>
              <a:rPr lang="en-US" dirty="0"/>
              <a:t>Cannot be awakened or are unable to speak</a:t>
            </a:r>
          </a:p>
          <a:p>
            <a:r>
              <a:rPr lang="en-US" dirty="0"/>
              <a:t>Breathing or heartbeat slows or stops</a:t>
            </a:r>
          </a:p>
        </p:txBody>
      </p:sp>
      <p:sp>
        <p:nvSpPr>
          <p:cNvPr id="22" name="Text Placeholder 2">
            <a:extLst>
              <a:ext uri="{FF2B5EF4-FFF2-40B4-BE49-F238E27FC236}">
                <a16:creationId xmlns:a16="http://schemas.microsoft.com/office/drawing/2014/main" id="{8A16CE87-46F9-CEE5-E57F-2FBC8A1B4C18}"/>
              </a:ext>
            </a:extLst>
          </p:cNvPr>
          <p:cNvSpPr txBox="1">
            <a:spLocks/>
          </p:cNvSpPr>
          <p:nvPr/>
        </p:nvSpPr>
        <p:spPr>
          <a:xfrm>
            <a:off x="13862304" y="5486400"/>
            <a:ext cx="9144000" cy="914400"/>
          </a:xfrm>
          <a:prstGeom prst="rect">
            <a:avLst/>
          </a:prstGeom>
        </p:spPr>
        <p:txBody>
          <a:bodyPr vert="horz" lIns="91440" tIns="45720" rIns="91440" bIns="45720" rtlCol="0">
            <a:normAutofit/>
          </a:bodyPr>
          <a:lstStyle>
            <a:lvl1pPr marL="457200" indent="-457200" algn="l" defTabSz="1828343" rtl="0" eaLnBrk="1" latinLnBrk="0" hangingPunct="1">
              <a:lnSpc>
                <a:spcPct val="125000"/>
              </a:lnSpc>
              <a:spcBef>
                <a:spcPts val="2000"/>
              </a:spcBef>
              <a:buFont typeface="Arial" panose="020B0604020202020204" pitchFamily="34" charset="0"/>
              <a:buChar char="•"/>
              <a:defRPr sz="2800" b="1" i="0" kern="1200">
                <a:solidFill>
                  <a:schemeClr val="accent2"/>
                </a:solidFill>
                <a:latin typeface="Arial Black" panose="020B0604020202020204" pitchFamily="34" charset="0"/>
                <a:ea typeface="+mn-ea"/>
                <a:cs typeface="Arial Black" panose="020B0604020202020204" pitchFamily="34" charset="0"/>
              </a:defRPr>
            </a:lvl1pPr>
            <a:lvl2pPr marL="1371257"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2pPr>
            <a:lvl3pPr marL="2285429"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3pPr>
            <a:lvl4pPr marL="3199600"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4pPr>
            <a:lvl5pPr marL="4113771" indent="-457086" algn="l" defTabSz="1828343" rtl="0" eaLnBrk="1" latinLnBrk="0" hangingPunct="1">
              <a:lnSpc>
                <a:spcPct val="125000"/>
              </a:lnSpc>
              <a:spcBef>
                <a:spcPts val="1000"/>
              </a:spcBef>
              <a:buFont typeface="Arial" panose="020B0604020202020204" pitchFamily="34" charset="0"/>
              <a:buChar char="•"/>
              <a:defRPr sz="2800"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Font typeface="Arial" panose="020B0604020202020204" pitchFamily="34" charset="0"/>
              <a:buNone/>
            </a:pPr>
            <a:r>
              <a:rPr lang="en-US" dirty="0"/>
              <a:t>Signs of an overdose</a:t>
            </a:r>
          </a:p>
        </p:txBody>
      </p:sp>
    </p:spTree>
    <p:extLst>
      <p:ext uri="{BB962C8B-B14F-4D97-AF65-F5344CB8AC3E}">
        <p14:creationId xmlns:p14="http://schemas.microsoft.com/office/powerpoint/2010/main" val="192992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44861-BC8A-6A9D-52D7-D6FD036202E8}"/>
              </a:ext>
            </a:extLst>
          </p:cNvPr>
          <p:cNvSpPr>
            <a:spLocks noGrp="1"/>
          </p:cNvSpPr>
          <p:nvPr>
            <p:ph type="body" sz="quarter" idx="17"/>
          </p:nvPr>
        </p:nvSpPr>
        <p:spPr>
          <a:xfrm>
            <a:off x="13862050" y="2743200"/>
            <a:ext cx="9144000" cy="7315204"/>
          </a:xfrm>
        </p:spPr>
        <p:txBody>
          <a:bodyPr/>
          <a:lstStyle/>
          <a:p>
            <a:pPr marL="514350" indent="-514350">
              <a:buFont typeface="+mj-lt"/>
              <a:buAutoNum type="arabicPeriod"/>
            </a:pPr>
            <a:r>
              <a:rPr lang="en-US" dirty="0"/>
              <a:t>Call 911 right away</a:t>
            </a:r>
          </a:p>
          <a:p>
            <a:pPr marL="514350" indent="-514350">
              <a:buFont typeface="+mj-lt"/>
              <a:buAutoNum type="arabicPeriod"/>
            </a:pPr>
            <a:r>
              <a:rPr lang="en-US" dirty="0"/>
              <a:t>Try to wake the person up</a:t>
            </a:r>
          </a:p>
          <a:p>
            <a:pPr marL="514350" indent="-514350">
              <a:buFont typeface="+mj-lt"/>
              <a:buAutoNum type="arabicPeriod"/>
            </a:pPr>
            <a:r>
              <a:rPr lang="en-US" dirty="0"/>
              <a:t>Give naloxone, if available</a:t>
            </a:r>
          </a:p>
          <a:p>
            <a:pPr marL="514350" indent="-514350">
              <a:buFont typeface="+mj-lt"/>
              <a:buAutoNum type="arabicPeriod"/>
            </a:pPr>
            <a:r>
              <a:rPr lang="en-US" dirty="0"/>
              <a:t>Begin rescue breathing or CPR</a:t>
            </a:r>
          </a:p>
          <a:p>
            <a:pPr marL="514350" indent="-514350">
              <a:buFont typeface="+mj-lt"/>
              <a:buAutoNum type="arabicPeriod"/>
            </a:pPr>
            <a:r>
              <a:rPr lang="en-US" dirty="0"/>
              <a:t>Turn the person on their side to prevent choking</a:t>
            </a:r>
          </a:p>
          <a:p>
            <a:pPr marL="514350" indent="-514350">
              <a:buFont typeface="+mj-lt"/>
              <a:buAutoNum type="arabicPeriod"/>
            </a:pPr>
            <a:r>
              <a:rPr lang="en-US" dirty="0"/>
              <a:t>Stay with the person until emergency services arrive</a:t>
            </a:r>
          </a:p>
          <a:p>
            <a:pPr marL="0" indent="0">
              <a:buNone/>
            </a:pPr>
            <a:endParaRPr lang="en-US" dirty="0"/>
          </a:p>
        </p:txBody>
      </p:sp>
      <p:pic>
        <p:nvPicPr>
          <p:cNvPr id="7" name="Picture Placeholder 6" descr="A picture containing outdoor, person, close&#10;&#10;Description automatically generated">
            <a:extLst>
              <a:ext uri="{FF2B5EF4-FFF2-40B4-BE49-F238E27FC236}">
                <a16:creationId xmlns:a16="http://schemas.microsoft.com/office/drawing/2014/main" id="{4A7D592A-CB15-281B-8E58-E9537EE0F973}"/>
              </a:ext>
            </a:extLst>
          </p:cNvPr>
          <p:cNvPicPr>
            <a:picLocks noGrp="1" noChangeAspect="1"/>
          </p:cNvPicPr>
          <p:nvPr>
            <p:ph type="pic" sz="quarter" idx="19"/>
          </p:nvPr>
        </p:nvPicPr>
        <p:blipFill rotWithShape="1">
          <a:blip r:embed="rId2"/>
          <a:srcRect l="15949" r="24834"/>
          <a:stretch/>
        </p:blipFill>
        <p:spPr>
          <a:xfrm>
            <a:off x="0" y="0"/>
            <a:ext cx="12188952" cy="13716000"/>
          </a:xfrm>
        </p:spPr>
      </p:pic>
      <p:sp>
        <p:nvSpPr>
          <p:cNvPr id="5" name="Title 2">
            <a:extLst>
              <a:ext uri="{FF2B5EF4-FFF2-40B4-BE49-F238E27FC236}">
                <a16:creationId xmlns:a16="http://schemas.microsoft.com/office/drawing/2014/main" id="{016D7935-813C-CBEC-11F6-18DCA97A4FB1}"/>
              </a:ext>
            </a:extLst>
          </p:cNvPr>
          <p:cNvSpPr>
            <a:spLocks noGrp="1"/>
          </p:cNvSpPr>
          <p:nvPr>
            <p:ph type="title"/>
          </p:nvPr>
        </p:nvSpPr>
        <p:spPr>
          <a:xfrm>
            <a:off x="13862050" y="1882587"/>
            <a:ext cx="9144000" cy="914406"/>
          </a:xfrm>
        </p:spPr>
        <p:txBody>
          <a:bodyPr/>
          <a:lstStyle/>
          <a:p>
            <a:r>
              <a:rPr lang="en-US" sz="3200" dirty="0">
                <a:solidFill>
                  <a:schemeClr val="accent2"/>
                </a:solidFill>
              </a:rPr>
              <a:t>How to respond to an overdose</a:t>
            </a:r>
          </a:p>
        </p:txBody>
      </p:sp>
    </p:spTree>
    <p:extLst>
      <p:ext uri="{BB962C8B-B14F-4D97-AF65-F5344CB8AC3E}">
        <p14:creationId xmlns:p14="http://schemas.microsoft.com/office/powerpoint/2010/main" val="1228112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CC63B6-C1FB-542F-BEB0-89A6DCE14476}"/>
              </a:ext>
            </a:extLst>
          </p:cNvPr>
          <p:cNvSpPr>
            <a:spLocks noGrp="1"/>
          </p:cNvSpPr>
          <p:nvPr>
            <p:ph type="body" sz="quarter" idx="17"/>
          </p:nvPr>
        </p:nvSpPr>
        <p:spPr/>
        <p:txBody>
          <a:bodyPr/>
          <a:lstStyle/>
          <a:p>
            <a:r>
              <a:rPr lang="en-US" dirty="0"/>
              <a:t>04</a:t>
            </a:r>
          </a:p>
        </p:txBody>
      </p:sp>
      <p:sp>
        <p:nvSpPr>
          <p:cNvPr id="3" name="Title 2">
            <a:extLst>
              <a:ext uri="{FF2B5EF4-FFF2-40B4-BE49-F238E27FC236}">
                <a16:creationId xmlns:a16="http://schemas.microsoft.com/office/drawing/2014/main" id="{8247D722-2F91-22DC-3ED3-D05A6CC83F04}"/>
              </a:ext>
            </a:extLst>
          </p:cNvPr>
          <p:cNvSpPr>
            <a:spLocks noGrp="1"/>
          </p:cNvSpPr>
          <p:nvPr>
            <p:ph type="title"/>
          </p:nvPr>
        </p:nvSpPr>
        <p:spPr/>
        <p:txBody>
          <a:bodyPr/>
          <a:lstStyle/>
          <a:p>
            <a:r>
              <a:rPr lang="en-US" dirty="0"/>
              <a:t>Common Misconceptions</a:t>
            </a:r>
          </a:p>
        </p:txBody>
      </p:sp>
    </p:spTree>
    <p:extLst>
      <p:ext uri="{BB962C8B-B14F-4D97-AF65-F5344CB8AC3E}">
        <p14:creationId xmlns:p14="http://schemas.microsoft.com/office/powerpoint/2010/main" val="3812794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9094E5-76F7-367E-DC99-82F5A2735410}"/>
              </a:ext>
            </a:extLst>
          </p:cNvPr>
          <p:cNvSpPr/>
          <p:nvPr/>
        </p:nvSpPr>
        <p:spPr>
          <a:xfrm>
            <a:off x="0" y="0"/>
            <a:ext cx="1218882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A person sitting on a couch drinking from a bottle&#10;&#10;Description automatically generated with medium confidence">
            <a:extLst>
              <a:ext uri="{FF2B5EF4-FFF2-40B4-BE49-F238E27FC236}">
                <a16:creationId xmlns:a16="http://schemas.microsoft.com/office/drawing/2014/main" id="{6871068E-5DC2-BA37-8CE1-18FB5D56B926}"/>
              </a:ext>
            </a:extLst>
          </p:cNvPr>
          <p:cNvPicPr>
            <a:picLocks noGrp="1" noChangeAspect="1"/>
          </p:cNvPicPr>
          <p:nvPr>
            <p:ph type="pic" sz="quarter" idx="19"/>
          </p:nvPr>
        </p:nvPicPr>
        <p:blipFill>
          <a:blip r:embed="rId3"/>
          <a:srcRect l="20415" r="20415"/>
          <a:stretch>
            <a:fillRect/>
          </a:stretch>
        </p:blipFill>
        <p:spPr/>
      </p:pic>
      <p:sp>
        <p:nvSpPr>
          <p:cNvPr id="4" name="Title 3">
            <a:extLst>
              <a:ext uri="{FF2B5EF4-FFF2-40B4-BE49-F238E27FC236}">
                <a16:creationId xmlns:a16="http://schemas.microsoft.com/office/drawing/2014/main" id="{DE3AD7CC-8E70-A018-3D49-D3B467FC30A7}"/>
              </a:ext>
            </a:extLst>
          </p:cNvPr>
          <p:cNvSpPr>
            <a:spLocks noGrp="1"/>
          </p:cNvSpPr>
          <p:nvPr>
            <p:ph type="title"/>
          </p:nvPr>
        </p:nvSpPr>
        <p:spPr/>
        <p:txBody>
          <a:bodyPr/>
          <a:lstStyle/>
          <a:p>
            <a:r>
              <a:rPr lang="en-US" dirty="0"/>
              <a:t>Fact vs. Myth</a:t>
            </a:r>
          </a:p>
        </p:txBody>
      </p:sp>
      <p:sp>
        <p:nvSpPr>
          <p:cNvPr id="14" name="Text Placeholder 13">
            <a:extLst>
              <a:ext uri="{FF2B5EF4-FFF2-40B4-BE49-F238E27FC236}">
                <a16:creationId xmlns:a16="http://schemas.microsoft.com/office/drawing/2014/main" id="{AC080FEF-93E0-D3EE-688B-C9D274FA5690}"/>
              </a:ext>
            </a:extLst>
          </p:cNvPr>
          <p:cNvSpPr>
            <a:spLocks noGrp="1"/>
          </p:cNvSpPr>
          <p:nvPr>
            <p:ph type="body" sz="quarter" idx="17"/>
          </p:nvPr>
        </p:nvSpPr>
        <p:spPr/>
        <p:txBody>
          <a:bodyPr/>
          <a:lstStyle/>
          <a:p>
            <a:r>
              <a:rPr lang="en-US" dirty="0"/>
              <a:t>Any use of prescription opioids is unsafe.</a:t>
            </a:r>
          </a:p>
          <a:p>
            <a:pPr lvl="1"/>
            <a:r>
              <a:rPr lang="en-US" dirty="0"/>
              <a:t>Myth</a:t>
            </a:r>
          </a:p>
          <a:p>
            <a:pPr lvl="1"/>
            <a:endParaRPr lang="en-US" dirty="0"/>
          </a:p>
          <a:p>
            <a:r>
              <a:rPr lang="en-US" dirty="0"/>
              <a:t>When taken as directed, prescription opioids are one way to manage severe short-term and chronic pain.</a:t>
            </a:r>
          </a:p>
          <a:p>
            <a:pPr lvl="1"/>
            <a:r>
              <a:rPr lang="en-US" dirty="0"/>
              <a:t>Fact</a:t>
            </a:r>
          </a:p>
          <a:p>
            <a:endParaRPr lang="en-US" dirty="0"/>
          </a:p>
        </p:txBody>
      </p:sp>
    </p:spTree>
    <p:extLst>
      <p:ext uri="{BB962C8B-B14F-4D97-AF65-F5344CB8AC3E}">
        <p14:creationId xmlns:p14="http://schemas.microsoft.com/office/powerpoint/2010/main" val="4121988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04A859-86F4-200F-7118-1779E19CA935}"/>
              </a:ext>
            </a:extLst>
          </p:cNvPr>
          <p:cNvSpPr/>
          <p:nvPr/>
        </p:nvSpPr>
        <p:spPr>
          <a:xfrm>
            <a:off x="12188825" y="0"/>
            <a:ext cx="1218882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0B3212C6-AF19-EA67-0B01-63982CA132D9}"/>
              </a:ext>
            </a:extLst>
          </p:cNvPr>
          <p:cNvSpPr>
            <a:spLocks noGrp="1"/>
          </p:cNvSpPr>
          <p:nvPr>
            <p:ph type="body" sz="quarter" idx="17"/>
          </p:nvPr>
        </p:nvSpPr>
        <p:spPr/>
        <p:txBody>
          <a:bodyPr/>
          <a:lstStyle/>
          <a:p>
            <a:r>
              <a:rPr lang="en-US" dirty="0"/>
              <a:t>The language and words that we use when talking about substance use doesn’t matter much one way or the other.</a:t>
            </a:r>
          </a:p>
          <a:p>
            <a:pPr lvl="1"/>
            <a:r>
              <a:rPr lang="en-US" dirty="0"/>
              <a:t>Myth</a:t>
            </a:r>
          </a:p>
          <a:p>
            <a:pPr lvl="1"/>
            <a:endParaRPr lang="en-US" dirty="0"/>
          </a:p>
          <a:p>
            <a:r>
              <a:rPr lang="en-US" dirty="0"/>
              <a:t>When talking about opioids our words </a:t>
            </a:r>
            <a:r>
              <a:rPr lang="en-US" b="1" dirty="0"/>
              <a:t>do matter</a:t>
            </a:r>
            <a:r>
              <a:rPr lang="en-US" dirty="0"/>
              <a:t>. Language that labels or blames people experiencing opioid use disorder can cause harm and make them feel ashamed, alone or helpless, and less likely to seek help.</a:t>
            </a:r>
          </a:p>
          <a:p>
            <a:pPr lvl="1"/>
            <a:r>
              <a:rPr lang="en-US" dirty="0"/>
              <a:t>Fact</a:t>
            </a:r>
          </a:p>
          <a:p>
            <a:endParaRPr lang="en-US" dirty="0"/>
          </a:p>
        </p:txBody>
      </p:sp>
      <p:sp>
        <p:nvSpPr>
          <p:cNvPr id="3" name="Title 2">
            <a:extLst>
              <a:ext uri="{FF2B5EF4-FFF2-40B4-BE49-F238E27FC236}">
                <a16:creationId xmlns:a16="http://schemas.microsoft.com/office/drawing/2014/main" id="{6688B0A4-B537-ED26-1635-B02B495C1D73}"/>
              </a:ext>
            </a:extLst>
          </p:cNvPr>
          <p:cNvSpPr>
            <a:spLocks noGrp="1"/>
          </p:cNvSpPr>
          <p:nvPr>
            <p:ph type="title"/>
          </p:nvPr>
        </p:nvSpPr>
        <p:spPr/>
        <p:txBody>
          <a:bodyPr/>
          <a:lstStyle/>
          <a:p>
            <a:r>
              <a:rPr lang="en-US" dirty="0"/>
              <a:t>Fact vs. Myth</a:t>
            </a:r>
          </a:p>
        </p:txBody>
      </p:sp>
      <p:pic>
        <p:nvPicPr>
          <p:cNvPr id="7" name="Picture Placeholder 6" descr="Two people sitting on a couch&#10;&#10;Description automatically generated with medium confidence">
            <a:extLst>
              <a:ext uri="{FF2B5EF4-FFF2-40B4-BE49-F238E27FC236}">
                <a16:creationId xmlns:a16="http://schemas.microsoft.com/office/drawing/2014/main" id="{968632DA-6745-37BB-3D22-45B03BFCE146}"/>
              </a:ext>
            </a:extLst>
          </p:cNvPr>
          <p:cNvPicPr>
            <a:picLocks noGrp="1" noChangeAspect="1"/>
          </p:cNvPicPr>
          <p:nvPr>
            <p:ph type="pic" sz="quarter" idx="19"/>
          </p:nvPr>
        </p:nvPicPr>
        <p:blipFill>
          <a:blip r:embed="rId2"/>
          <a:srcRect l="20378" r="20378"/>
          <a:stretch>
            <a:fillRect/>
          </a:stretch>
        </p:blipFill>
        <p:spPr/>
      </p:pic>
    </p:spTree>
    <p:extLst>
      <p:ext uri="{BB962C8B-B14F-4D97-AF65-F5344CB8AC3E}">
        <p14:creationId xmlns:p14="http://schemas.microsoft.com/office/powerpoint/2010/main" val="2779168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A47D4-ADC7-4D0A-EA9B-CEBBEA92D9CE}"/>
              </a:ext>
            </a:extLst>
          </p:cNvPr>
          <p:cNvSpPr>
            <a:spLocks noGrp="1"/>
          </p:cNvSpPr>
          <p:nvPr>
            <p:ph type="title"/>
          </p:nvPr>
        </p:nvSpPr>
        <p:spPr/>
        <p:txBody>
          <a:bodyPr/>
          <a:lstStyle/>
          <a:p>
            <a:r>
              <a:rPr lang="en-US" dirty="0"/>
              <a:t>Presenting Organization</a:t>
            </a:r>
          </a:p>
        </p:txBody>
      </p:sp>
      <p:sp>
        <p:nvSpPr>
          <p:cNvPr id="3" name="Text Placeholder 2">
            <a:extLst>
              <a:ext uri="{FF2B5EF4-FFF2-40B4-BE49-F238E27FC236}">
                <a16:creationId xmlns:a16="http://schemas.microsoft.com/office/drawing/2014/main" id="{0FDF2DB8-E3EE-B02A-C578-055CE6EAFBD2}"/>
              </a:ext>
            </a:extLst>
          </p:cNvPr>
          <p:cNvSpPr>
            <a:spLocks noGrp="1"/>
          </p:cNvSpPr>
          <p:nvPr>
            <p:ph type="body" sz="quarter" idx="11"/>
          </p:nvPr>
        </p:nvSpPr>
        <p:spPr/>
        <p:txBody>
          <a:bodyPr/>
          <a:lstStyle/>
          <a:p>
            <a:r>
              <a:rPr lang="en-US" dirty="0"/>
              <a:t>Texas Targeted Opioid Response</a:t>
            </a:r>
          </a:p>
        </p:txBody>
      </p:sp>
      <p:sp>
        <p:nvSpPr>
          <p:cNvPr id="4" name="Text Placeholder 3">
            <a:extLst>
              <a:ext uri="{FF2B5EF4-FFF2-40B4-BE49-F238E27FC236}">
                <a16:creationId xmlns:a16="http://schemas.microsoft.com/office/drawing/2014/main" id="{6F1629ED-9DD9-A6AA-DDE1-6B552F3183DC}"/>
              </a:ext>
            </a:extLst>
          </p:cNvPr>
          <p:cNvSpPr>
            <a:spLocks noGrp="1"/>
          </p:cNvSpPr>
          <p:nvPr>
            <p:ph type="body" sz="quarter" idx="12"/>
          </p:nvPr>
        </p:nvSpPr>
        <p:spPr/>
        <p:txBody>
          <a:bodyPr/>
          <a:lstStyle/>
          <a:p>
            <a:r>
              <a:rPr lang="en-US" dirty="0"/>
              <a:t>PRESENTED BY</a:t>
            </a:r>
          </a:p>
        </p:txBody>
      </p:sp>
      <p:sp>
        <p:nvSpPr>
          <p:cNvPr id="5" name="Picture Placeholder 4">
            <a:extLst>
              <a:ext uri="{FF2B5EF4-FFF2-40B4-BE49-F238E27FC236}">
                <a16:creationId xmlns:a16="http://schemas.microsoft.com/office/drawing/2014/main" id="{80932DF2-FE2C-E6E2-2BD0-71CCEA20F7FE}"/>
              </a:ext>
            </a:extLst>
          </p:cNvPr>
          <p:cNvSpPr>
            <a:spLocks noGrp="1"/>
          </p:cNvSpPr>
          <p:nvPr>
            <p:ph type="pic" sz="quarter" idx="19"/>
          </p:nvPr>
        </p:nvSpPr>
        <p:spPr/>
      </p:sp>
    </p:spTree>
    <p:extLst>
      <p:ext uri="{BB962C8B-B14F-4D97-AF65-F5344CB8AC3E}">
        <p14:creationId xmlns:p14="http://schemas.microsoft.com/office/powerpoint/2010/main" val="4119568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people looking at a computer&#10;&#10;Description automatically generated">
            <a:extLst>
              <a:ext uri="{FF2B5EF4-FFF2-40B4-BE49-F238E27FC236}">
                <a16:creationId xmlns:a16="http://schemas.microsoft.com/office/drawing/2014/main" id="{4F37F893-AD2A-E087-33A8-F61043C7A2F8}"/>
              </a:ext>
            </a:extLst>
          </p:cNvPr>
          <p:cNvPicPr>
            <a:picLocks noGrp="1" noChangeAspect="1"/>
          </p:cNvPicPr>
          <p:nvPr>
            <p:ph type="pic" sz="quarter" idx="19"/>
          </p:nvPr>
        </p:nvPicPr>
        <p:blipFill rotWithShape="1">
          <a:blip r:embed="rId2"/>
          <a:srcRect l="24822" r="15933"/>
          <a:stretch/>
        </p:blipFill>
        <p:spPr>
          <a:xfrm>
            <a:off x="12188952" y="0"/>
            <a:ext cx="12188952" cy="13716000"/>
          </a:xfrm>
        </p:spPr>
      </p:pic>
      <p:sp>
        <p:nvSpPr>
          <p:cNvPr id="3" name="Text Placeholder 2">
            <a:extLst>
              <a:ext uri="{FF2B5EF4-FFF2-40B4-BE49-F238E27FC236}">
                <a16:creationId xmlns:a16="http://schemas.microsoft.com/office/drawing/2014/main" id="{97A5BFA3-38F5-2066-F681-8C5D0E45E8F4}"/>
              </a:ext>
            </a:extLst>
          </p:cNvPr>
          <p:cNvSpPr>
            <a:spLocks noGrp="1"/>
          </p:cNvSpPr>
          <p:nvPr>
            <p:ph type="body" sz="quarter" idx="17"/>
          </p:nvPr>
        </p:nvSpPr>
        <p:spPr/>
        <p:txBody>
          <a:bodyPr/>
          <a:lstStyle/>
          <a:p>
            <a:r>
              <a:rPr lang="en-US" dirty="0"/>
              <a:t>Drug user, abuser, doing drugs</a:t>
            </a:r>
          </a:p>
          <a:p>
            <a:r>
              <a:rPr lang="en-US" dirty="0"/>
              <a:t>Doctor shopping</a:t>
            </a:r>
          </a:p>
          <a:p>
            <a:r>
              <a:rPr lang="en-US" dirty="0"/>
              <a:t>Addict, pill popper, junkie</a:t>
            </a:r>
          </a:p>
          <a:p>
            <a:r>
              <a:rPr lang="en-US" dirty="0"/>
              <a:t>Clean, dirty</a:t>
            </a:r>
          </a:p>
          <a:p>
            <a:endParaRPr lang="en-US" dirty="0"/>
          </a:p>
        </p:txBody>
      </p:sp>
      <p:sp>
        <p:nvSpPr>
          <p:cNvPr id="4" name="Title 3">
            <a:extLst>
              <a:ext uri="{FF2B5EF4-FFF2-40B4-BE49-F238E27FC236}">
                <a16:creationId xmlns:a16="http://schemas.microsoft.com/office/drawing/2014/main" id="{816220EF-8A23-2058-DE05-AD9BD07862F5}"/>
              </a:ext>
            </a:extLst>
          </p:cNvPr>
          <p:cNvSpPr>
            <a:spLocks noGrp="1"/>
          </p:cNvSpPr>
          <p:nvPr>
            <p:ph type="title"/>
          </p:nvPr>
        </p:nvSpPr>
        <p:spPr/>
        <p:txBody>
          <a:bodyPr/>
          <a:lstStyle/>
          <a:p>
            <a:r>
              <a:rPr lang="en-US" dirty="0"/>
              <a:t>Words to Avoid</a:t>
            </a:r>
          </a:p>
        </p:txBody>
      </p:sp>
    </p:spTree>
    <p:extLst>
      <p:ext uri="{BB962C8B-B14F-4D97-AF65-F5344CB8AC3E}">
        <p14:creationId xmlns:p14="http://schemas.microsoft.com/office/powerpoint/2010/main" val="688893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1EEF2-EB9F-FD55-FEC6-469F0AA3800A}"/>
              </a:ext>
            </a:extLst>
          </p:cNvPr>
          <p:cNvSpPr>
            <a:spLocks noGrp="1"/>
          </p:cNvSpPr>
          <p:nvPr>
            <p:ph type="body" sz="quarter" idx="17"/>
          </p:nvPr>
        </p:nvSpPr>
        <p:spPr/>
        <p:txBody>
          <a:bodyPr/>
          <a:lstStyle/>
          <a:p>
            <a:r>
              <a:rPr lang="en-US" dirty="0"/>
              <a:t>A person who misuses medication</a:t>
            </a:r>
          </a:p>
          <a:p>
            <a:r>
              <a:rPr lang="en-US" dirty="0"/>
              <a:t>Medication-seeking behavior</a:t>
            </a:r>
          </a:p>
          <a:p>
            <a:r>
              <a:rPr lang="en-US" dirty="0"/>
              <a:t>A person with opioid use disorder</a:t>
            </a:r>
          </a:p>
          <a:p>
            <a:r>
              <a:rPr lang="en-US" dirty="0"/>
              <a:t>Negative, positive, substance-free</a:t>
            </a:r>
          </a:p>
          <a:p>
            <a:endParaRPr lang="en-US" dirty="0"/>
          </a:p>
        </p:txBody>
      </p:sp>
      <p:sp>
        <p:nvSpPr>
          <p:cNvPr id="3" name="Title 2">
            <a:extLst>
              <a:ext uri="{FF2B5EF4-FFF2-40B4-BE49-F238E27FC236}">
                <a16:creationId xmlns:a16="http://schemas.microsoft.com/office/drawing/2014/main" id="{68C9A21F-6CEC-AF59-0912-9DA698EEE8E3}"/>
              </a:ext>
            </a:extLst>
          </p:cNvPr>
          <p:cNvSpPr>
            <a:spLocks noGrp="1"/>
          </p:cNvSpPr>
          <p:nvPr>
            <p:ph type="title"/>
          </p:nvPr>
        </p:nvSpPr>
        <p:spPr/>
        <p:txBody>
          <a:bodyPr/>
          <a:lstStyle/>
          <a:p>
            <a:r>
              <a:rPr lang="en-US" dirty="0"/>
              <a:t>Words to Use</a:t>
            </a:r>
          </a:p>
        </p:txBody>
      </p:sp>
      <p:pic>
        <p:nvPicPr>
          <p:cNvPr id="7" name="Picture Placeholder 6" descr="A person and person sitting next to each other&#10;&#10;Description automatically generated with low confidence">
            <a:extLst>
              <a:ext uri="{FF2B5EF4-FFF2-40B4-BE49-F238E27FC236}">
                <a16:creationId xmlns:a16="http://schemas.microsoft.com/office/drawing/2014/main" id="{DBC54C37-C08D-62BB-636C-0662B158C02C}"/>
              </a:ext>
            </a:extLst>
          </p:cNvPr>
          <p:cNvPicPr>
            <a:picLocks noGrp="1" noChangeAspect="1"/>
          </p:cNvPicPr>
          <p:nvPr>
            <p:ph type="pic" sz="quarter" idx="19"/>
          </p:nvPr>
        </p:nvPicPr>
        <p:blipFill>
          <a:blip r:embed="rId2"/>
          <a:srcRect l="19888" r="19888"/>
          <a:stretch>
            <a:fillRect/>
          </a:stretch>
        </p:blipFill>
        <p:spPr/>
      </p:pic>
    </p:spTree>
    <p:extLst>
      <p:ext uri="{BB962C8B-B14F-4D97-AF65-F5344CB8AC3E}">
        <p14:creationId xmlns:p14="http://schemas.microsoft.com/office/powerpoint/2010/main" val="3332342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2CC212-DDCE-CC47-6AA5-71EEA53F61DB}"/>
              </a:ext>
            </a:extLst>
          </p:cNvPr>
          <p:cNvSpPr/>
          <p:nvPr/>
        </p:nvSpPr>
        <p:spPr>
          <a:xfrm>
            <a:off x="0" y="0"/>
            <a:ext cx="12188825"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Placeholder 6" descr="A person writing on a whiteboard&#10;&#10;Description automatically generated with medium confidence">
            <a:extLst>
              <a:ext uri="{FF2B5EF4-FFF2-40B4-BE49-F238E27FC236}">
                <a16:creationId xmlns:a16="http://schemas.microsoft.com/office/drawing/2014/main" id="{65D70911-BEB7-01DE-2F8E-966927020967}"/>
              </a:ext>
            </a:extLst>
          </p:cNvPr>
          <p:cNvPicPr>
            <a:picLocks noGrp="1" noChangeAspect="1"/>
          </p:cNvPicPr>
          <p:nvPr>
            <p:ph type="pic" sz="quarter" idx="19"/>
          </p:nvPr>
        </p:nvPicPr>
        <p:blipFill>
          <a:blip r:embed="rId3"/>
          <a:srcRect l="20341" r="20341"/>
          <a:stretch>
            <a:fillRect/>
          </a:stretch>
        </p:blipFill>
        <p:spPr/>
      </p:pic>
      <p:sp>
        <p:nvSpPr>
          <p:cNvPr id="3" name="Text Placeholder 2">
            <a:extLst>
              <a:ext uri="{FF2B5EF4-FFF2-40B4-BE49-F238E27FC236}">
                <a16:creationId xmlns:a16="http://schemas.microsoft.com/office/drawing/2014/main" id="{5656EAA3-764B-8D5F-1BCC-9C7D69D60CAC}"/>
              </a:ext>
            </a:extLst>
          </p:cNvPr>
          <p:cNvSpPr>
            <a:spLocks noGrp="1"/>
          </p:cNvSpPr>
          <p:nvPr>
            <p:ph type="body" sz="quarter" idx="17"/>
          </p:nvPr>
        </p:nvSpPr>
        <p:spPr>
          <a:xfrm>
            <a:off x="1371600" y="4571994"/>
            <a:ext cx="9144000" cy="7315203"/>
          </a:xfrm>
        </p:spPr>
        <p:txBody>
          <a:bodyPr/>
          <a:lstStyle/>
          <a:p>
            <a:r>
              <a:rPr lang="en-US" dirty="0"/>
              <a:t>Texas doesn’t notice the opioid crisis as an issue of concern and treatment is hard to find.</a:t>
            </a:r>
          </a:p>
          <a:p>
            <a:pPr lvl="1"/>
            <a:r>
              <a:rPr lang="en-US" dirty="0"/>
              <a:t>Myth</a:t>
            </a:r>
          </a:p>
          <a:p>
            <a:pPr lvl="1"/>
            <a:endParaRPr lang="en-US" dirty="0"/>
          </a:p>
          <a:p>
            <a:r>
              <a:rPr lang="en-US" dirty="0"/>
              <a:t>The opioid crisis is a big priority for Texas. There are a variety of state and national resources available to help get you started on a path to treatment and recovery. </a:t>
            </a:r>
          </a:p>
          <a:p>
            <a:pPr lvl="1"/>
            <a:r>
              <a:rPr lang="en-US" dirty="0"/>
              <a:t>Fact</a:t>
            </a:r>
          </a:p>
          <a:p>
            <a:endParaRPr lang="en-US" dirty="0"/>
          </a:p>
        </p:txBody>
      </p:sp>
      <p:sp>
        <p:nvSpPr>
          <p:cNvPr id="4" name="Title 3">
            <a:extLst>
              <a:ext uri="{FF2B5EF4-FFF2-40B4-BE49-F238E27FC236}">
                <a16:creationId xmlns:a16="http://schemas.microsoft.com/office/drawing/2014/main" id="{B163EB4C-7B4C-5142-5FAA-45A59DA12125}"/>
              </a:ext>
            </a:extLst>
          </p:cNvPr>
          <p:cNvSpPr>
            <a:spLocks noGrp="1"/>
          </p:cNvSpPr>
          <p:nvPr>
            <p:ph type="title"/>
          </p:nvPr>
        </p:nvSpPr>
        <p:spPr/>
        <p:txBody>
          <a:bodyPr/>
          <a:lstStyle/>
          <a:p>
            <a:r>
              <a:rPr lang="en-US" dirty="0"/>
              <a:t>Fact vs. Myth</a:t>
            </a:r>
          </a:p>
        </p:txBody>
      </p:sp>
    </p:spTree>
    <p:extLst>
      <p:ext uri="{BB962C8B-B14F-4D97-AF65-F5344CB8AC3E}">
        <p14:creationId xmlns:p14="http://schemas.microsoft.com/office/powerpoint/2010/main" val="51286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D0C4A-247C-BB65-E77A-764E7E6BE031}"/>
              </a:ext>
            </a:extLst>
          </p:cNvPr>
          <p:cNvSpPr>
            <a:spLocks noGrp="1"/>
          </p:cNvSpPr>
          <p:nvPr>
            <p:ph type="body" sz="quarter" idx="17"/>
          </p:nvPr>
        </p:nvSpPr>
        <p:spPr/>
        <p:txBody>
          <a:bodyPr/>
          <a:lstStyle/>
          <a:p>
            <a:r>
              <a:rPr lang="en-US" dirty="0"/>
              <a:t>05</a:t>
            </a:r>
          </a:p>
        </p:txBody>
      </p:sp>
      <p:sp>
        <p:nvSpPr>
          <p:cNvPr id="3" name="Title 2">
            <a:extLst>
              <a:ext uri="{FF2B5EF4-FFF2-40B4-BE49-F238E27FC236}">
                <a16:creationId xmlns:a16="http://schemas.microsoft.com/office/drawing/2014/main" id="{C40EEF46-31A6-A407-B25F-8322D9A91DC7}"/>
              </a:ext>
            </a:extLst>
          </p:cNvPr>
          <p:cNvSpPr>
            <a:spLocks noGrp="1"/>
          </p:cNvSpPr>
          <p:nvPr>
            <p:ph type="title"/>
          </p:nvPr>
        </p:nvSpPr>
        <p:spPr/>
        <p:txBody>
          <a:bodyPr/>
          <a:lstStyle/>
          <a:p>
            <a:r>
              <a:rPr lang="en-US" dirty="0"/>
              <a:t>Actions You Can Take</a:t>
            </a:r>
          </a:p>
        </p:txBody>
      </p:sp>
    </p:spTree>
    <p:extLst>
      <p:ext uri="{BB962C8B-B14F-4D97-AF65-F5344CB8AC3E}">
        <p14:creationId xmlns:p14="http://schemas.microsoft.com/office/powerpoint/2010/main" val="1930154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5A1B-9A9C-D017-5984-7805D6C2160D}"/>
              </a:ext>
            </a:extLst>
          </p:cNvPr>
          <p:cNvSpPr>
            <a:spLocks noGrp="1"/>
          </p:cNvSpPr>
          <p:nvPr>
            <p:ph type="title"/>
          </p:nvPr>
        </p:nvSpPr>
        <p:spPr/>
        <p:txBody>
          <a:bodyPr/>
          <a:lstStyle/>
          <a:p>
            <a:r>
              <a:rPr lang="en-US" dirty="0"/>
              <a:t>How You Can Help</a:t>
            </a:r>
          </a:p>
        </p:txBody>
      </p:sp>
      <p:sp>
        <p:nvSpPr>
          <p:cNvPr id="3" name="Text Placeholder 2">
            <a:extLst>
              <a:ext uri="{FF2B5EF4-FFF2-40B4-BE49-F238E27FC236}">
                <a16:creationId xmlns:a16="http://schemas.microsoft.com/office/drawing/2014/main" id="{0C2CCB0D-231B-915F-6061-F0F31EE21FE6}"/>
              </a:ext>
            </a:extLst>
          </p:cNvPr>
          <p:cNvSpPr>
            <a:spLocks noGrp="1"/>
          </p:cNvSpPr>
          <p:nvPr>
            <p:ph type="body" sz="quarter" idx="25"/>
          </p:nvPr>
        </p:nvSpPr>
        <p:spPr/>
        <p:txBody>
          <a:bodyPr/>
          <a:lstStyle/>
          <a:p>
            <a:r>
              <a:rPr lang="en-US" sz="3600" dirty="0">
                <a:solidFill>
                  <a:schemeClr val="accent2"/>
                </a:solidFill>
              </a:rPr>
              <a:t>If you are prescribed opioids by a doctor</a:t>
            </a:r>
          </a:p>
        </p:txBody>
      </p:sp>
      <p:sp>
        <p:nvSpPr>
          <p:cNvPr id="4" name="Text Placeholder 3">
            <a:extLst>
              <a:ext uri="{FF2B5EF4-FFF2-40B4-BE49-F238E27FC236}">
                <a16:creationId xmlns:a16="http://schemas.microsoft.com/office/drawing/2014/main" id="{DC9E0191-6CF7-416F-089F-E67F6172E1BD}"/>
              </a:ext>
            </a:extLst>
          </p:cNvPr>
          <p:cNvSpPr>
            <a:spLocks noGrp="1"/>
          </p:cNvSpPr>
          <p:nvPr>
            <p:ph type="body" sz="quarter" idx="26"/>
          </p:nvPr>
        </p:nvSpPr>
        <p:spPr/>
        <p:txBody>
          <a:bodyPr/>
          <a:lstStyle/>
          <a:p>
            <a:r>
              <a:rPr lang="en-US" dirty="0"/>
              <a:t>Only take your medication exactly as prescribed.</a:t>
            </a:r>
          </a:p>
          <a:p>
            <a:r>
              <a:rPr lang="en-US" dirty="0"/>
              <a:t>Never increase, cut back or stop taking your medication before talking to your doctor.</a:t>
            </a:r>
          </a:p>
          <a:p>
            <a:r>
              <a:rPr lang="en-US" dirty="0"/>
              <a:t>Keep your medications in a place where children and other family members cannot access them.</a:t>
            </a:r>
          </a:p>
          <a:p>
            <a:pPr marL="0" indent="0">
              <a:buNone/>
            </a:pPr>
            <a:endParaRPr lang="en-US" dirty="0"/>
          </a:p>
        </p:txBody>
      </p:sp>
      <p:pic>
        <p:nvPicPr>
          <p:cNvPr id="15" name="Picture 14">
            <a:extLst>
              <a:ext uri="{FF2B5EF4-FFF2-40B4-BE49-F238E27FC236}">
                <a16:creationId xmlns:a16="http://schemas.microsoft.com/office/drawing/2014/main" id="{1977B3FF-8BD8-75C4-B7CF-CBADD069AF22}"/>
              </a:ext>
            </a:extLst>
          </p:cNvPr>
          <p:cNvPicPr>
            <a:picLocks noChangeAspect="1"/>
          </p:cNvPicPr>
          <p:nvPr/>
        </p:nvPicPr>
        <p:blipFill>
          <a:blip r:embed="rId3"/>
          <a:stretch>
            <a:fillRect/>
          </a:stretch>
        </p:blipFill>
        <p:spPr>
          <a:xfrm>
            <a:off x="2587625" y="4543918"/>
            <a:ext cx="2063888" cy="3073876"/>
          </a:xfrm>
          <a:prstGeom prst="rect">
            <a:avLst/>
          </a:prstGeom>
        </p:spPr>
      </p:pic>
      <p:pic>
        <p:nvPicPr>
          <p:cNvPr id="5" name="Picture 4">
            <a:extLst>
              <a:ext uri="{FF2B5EF4-FFF2-40B4-BE49-F238E27FC236}">
                <a16:creationId xmlns:a16="http://schemas.microsoft.com/office/drawing/2014/main" id="{5C7B4A3F-7287-70E2-AE25-BE8994ED4D7E}"/>
              </a:ext>
            </a:extLst>
          </p:cNvPr>
          <p:cNvPicPr>
            <a:picLocks noChangeAspect="1"/>
          </p:cNvPicPr>
          <p:nvPr/>
        </p:nvPicPr>
        <p:blipFill>
          <a:blip r:embed="rId4">
            <a:alphaModFix amt="10000"/>
          </a:blip>
          <a:stretch>
            <a:fillRect/>
          </a:stretch>
        </p:blipFill>
        <p:spPr>
          <a:xfrm>
            <a:off x="18012296" y="4574759"/>
            <a:ext cx="10537004" cy="10063916"/>
          </a:xfrm>
          <a:prstGeom prst="rect">
            <a:avLst/>
          </a:prstGeom>
        </p:spPr>
      </p:pic>
    </p:spTree>
    <p:extLst>
      <p:ext uri="{BB962C8B-B14F-4D97-AF65-F5344CB8AC3E}">
        <p14:creationId xmlns:p14="http://schemas.microsoft.com/office/powerpoint/2010/main" val="99281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825B-603D-B8E9-EA9A-975950761B07}"/>
              </a:ext>
            </a:extLst>
          </p:cNvPr>
          <p:cNvSpPr>
            <a:spLocks noGrp="1"/>
          </p:cNvSpPr>
          <p:nvPr>
            <p:ph type="title"/>
          </p:nvPr>
        </p:nvSpPr>
        <p:spPr/>
        <p:txBody>
          <a:bodyPr/>
          <a:lstStyle/>
          <a:p>
            <a:r>
              <a:rPr lang="en-US" sz="8000" dirty="0"/>
              <a:t>How You Can Help</a:t>
            </a:r>
          </a:p>
        </p:txBody>
      </p:sp>
      <p:sp>
        <p:nvSpPr>
          <p:cNvPr id="3" name="Text Placeholder 2">
            <a:extLst>
              <a:ext uri="{FF2B5EF4-FFF2-40B4-BE49-F238E27FC236}">
                <a16:creationId xmlns:a16="http://schemas.microsoft.com/office/drawing/2014/main" id="{AE882B55-F4E9-871C-713C-D0C0512A4AE4}"/>
              </a:ext>
            </a:extLst>
          </p:cNvPr>
          <p:cNvSpPr>
            <a:spLocks noGrp="1"/>
          </p:cNvSpPr>
          <p:nvPr>
            <p:ph type="body" sz="quarter" idx="13"/>
          </p:nvPr>
        </p:nvSpPr>
        <p:spPr>
          <a:xfrm>
            <a:off x="5943600" y="8686801"/>
            <a:ext cx="13487400" cy="685530"/>
          </a:xfrm>
        </p:spPr>
        <p:txBody>
          <a:bodyPr/>
          <a:lstStyle/>
          <a:p>
            <a:r>
              <a:rPr lang="en-US" sz="3200" spc="0" dirty="0">
                <a:solidFill>
                  <a:schemeClr val="accent2"/>
                </a:solidFill>
              </a:rPr>
              <a:t>How to get naloxone</a:t>
            </a:r>
          </a:p>
        </p:txBody>
      </p:sp>
      <p:sp>
        <p:nvSpPr>
          <p:cNvPr id="4" name="Text Placeholder 3">
            <a:extLst>
              <a:ext uri="{FF2B5EF4-FFF2-40B4-BE49-F238E27FC236}">
                <a16:creationId xmlns:a16="http://schemas.microsoft.com/office/drawing/2014/main" id="{A3F83578-BF51-7591-4D5C-B276C4EFE031}"/>
              </a:ext>
            </a:extLst>
          </p:cNvPr>
          <p:cNvSpPr>
            <a:spLocks noGrp="1"/>
          </p:cNvSpPr>
          <p:nvPr>
            <p:ph type="body" sz="quarter" idx="25"/>
          </p:nvPr>
        </p:nvSpPr>
        <p:spPr>
          <a:xfrm>
            <a:off x="5943600" y="4114800"/>
            <a:ext cx="13487400" cy="1143000"/>
          </a:xfrm>
        </p:spPr>
        <p:txBody>
          <a:bodyPr>
            <a:noAutofit/>
          </a:bodyPr>
          <a:lstStyle/>
          <a:p>
            <a:pPr>
              <a:lnSpc>
                <a:spcPct val="125000"/>
              </a:lnSpc>
            </a:pPr>
            <a:r>
              <a:rPr lang="en-US" b="0" dirty="0">
                <a:solidFill>
                  <a:schemeClr val="accent2"/>
                </a:solidFill>
              </a:rPr>
              <a:t>Having naloxone on-hand to reverse bad reactions or accidental ingestion can save someone’s life</a:t>
            </a:r>
            <a:endParaRPr lang="en-US" sz="3200" spc="0" dirty="0">
              <a:solidFill>
                <a:schemeClr val="accent2"/>
              </a:solidFill>
            </a:endParaRPr>
          </a:p>
        </p:txBody>
      </p:sp>
      <p:sp>
        <p:nvSpPr>
          <p:cNvPr id="5" name="Text Placeholder 4">
            <a:extLst>
              <a:ext uri="{FF2B5EF4-FFF2-40B4-BE49-F238E27FC236}">
                <a16:creationId xmlns:a16="http://schemas.microsoft.com/office/drawing/2014/main" id="{176BA369-BCF2-4222-4AC9-AA21FEB26CE2}"/>
              </a:ext>
            </a:extLst>
          </p:cNvPr>
          <p:cNvSpPr>
            <a:spLocks noGrp="1"/>
          </p:cNvSpPr>
          <p:nvPr>
            <p:ph type="body" sz="quarter" idx="26"/>
          </p:nvPr>
        </p:nvSpPr>
        <p:spPr>
          <a:xfrm>
            <a:off x="5943600" y="5715000"/>
            <a:ext cx="13487400" cy="2743200"/>
          </a:xfrm>
        </p:spPr>
        <p:txBody>
          <a:bodyPr/>
          <a:lstStyle/>
          <a:p>
            <a:r>
              <a:rPr lang="en-US" dirty="0"/>
              <a:t>Naloxone blocks the effects of opioids and rapidly reverses overdose.</a:t>
            </a:r>
          </a:p>
          <a:p>
            <a:pPr lvl="1"/>
            <a:r>
              <a:rPr lang="en-US" dirty="0"/>
              <a:t>It works by helping someone who is unresponsive to breathe normally again.</a:t>
            </a:r>
          </a:p>
          <a:p>
            <a:pPr lvl="1"/>
            <a:r>
              <a:rPr lang="en-US" dirty="0"/>
              <a:t>Naloxone has no effect if opioids are not present in a person’s system.</a:t>
            </a:r>
          </a:p>
        </p:txBody>
      </p:sp>
      <p:sp>
        <p:nvSpPr>
          <p:cNvPr id="17" name="Text Placeholder 11">
            <a:extLst>
              <a:ext uri="{FF2B5EF4-FFF2-40B4-BE49-F238E27FC236}">
                <a16:creationId xmlns:a16="http://schemas.microsoft.com/office/drawing/2014/main" id="{D100DA14-8148-77CB-ABFA-668624F6B264}"/>
              </a:ext>
            </a:extLst>
          </p:cNvPr>
          <p:cNvSpPr>
            <a:spLocks noGrp="1"/>
          </p:cNvSpPr>
          <p:nvPr>
            <p:ph type="body" sz="quarter" idx="28"/>
          </p:nvPr>
        </p:nvSpPr>
        <p:spPr>
          <a:xfrm>
            <a:off x="5943600" y="9698903"/>
            <a:ext cx="13487400" cy="2043816"/>
          </a:xfrm>
        </p:spPr>
        <p:txBody>
          <a:bodyPr/>
          <a:lstStyle/>
          <a:p>
            <a:r>
              <a:rPr lang="en-US" dirty="0"/>
              <a:t>You can ask for naloxone without a prescription at any pharmacy in Texas.</a:t>
            </a:r>
          </a:p>
        </p:txBody>
      </p:sp>
      <p:pic>
        <p:nvPicPr>
          <p:cNvPr id="30" name="Picture 29">
            <a:extLst>
              <a:ext uri="{FF2B5EF4-FFF2-40B4-BE49-F238E27FC236}">
                <a16:creationId xmlns:a16="http://schemas.microsoft.com/office/drawing/2014/main" id="{CEFFCF8A-B958-F036-3185-E72047F03454}"/>
              </a:ext>
            </a:extLst>
          </p:cNvPr>
          <p:cNvPicPr>
            <a:picLocks noChangeAspect="1"/>
          </p:cNvPicPr>
          <p:nvPr/>
        </p:nvPicPr>
        <p:blipFill>
          <a:blip r:embed="rId3"/>
          <a:stretch>
            <a:fillRect/>
          </a:stretch>
        </p:blipFill>
        <p:spPr>
          <a:xfrm>
            <a:off x="3145668" y="8688811"/>
            <a:ext cx="2043816" cy="2043816"/>
          </a:xfrm>
          <a:prstGeom prst="rect">
            <a:avLst/>
          </a:prstGeom>
        </p:spPr>
      </p:pic>
      <p:pic>
        <p:nvPicPr>
          <p:cNvPr id="31" name="Picture 30">
            <a:extLst>
              <a:ext uri="{FF2B5EF4-FFF2-40B4-BE49-F238E27FC236}">
                <a16:creationId xmlns:a16="http://schemas.microsoft.com/office/drawing/2014/main" id="{96C998AB-80B4-E9D6-BA08-1872BC426788}"/>
              </a:ext>
            </a:extLst>
          </p:cNvPr>
          <p:cNvPicPr>
            <a:picLocks noChangeAspect="1"/>
          </p:cNvPicPr>
          <p:nvPr/>
        </p:nvPicPr>
        <p:blipFill>
          <a:blip r:embed="rId4"/>
          <a:stretch>
            <a:fillRect/>
          </a:stretch>
        </p:blipFill>
        <p:spPr>
          <a:xfrm>
            <a:off x="2743200" y="4114800"/>
            <a:ext cx="2730500" cy="2667000"/>
          </a:xfrm>
          <a:prstGeom prst="rect">
            <a:avLst/>
          </a:prstGeom>
        </p:spPr>
      </p:pic>
      <p:pic>
        <p:nvPicPr>
          <p:cNvPr id="6" name="Picture 5">
            <a:extLst>
              <a:ext uri="{FF2B5EF4-FFF2-40B4-BE49-F238E27FC236}">
                <a16:creationId xmlns:a16="http://schemas.microsoft.com/office/drawing/2014/main" id="{6C51C880-B942-7C45-95DC-4EE3977234A2}"/>
              </a:ext>
            </a:extLst>
          </p:cNvPr>
          <p:cNvPicPr>
            <a:picLocks noChangeAspect="1"/>
          </p:cNvPicPr>
          <p:nvPr/>
        </p:nvPicPr>
        <p:blipFill>
          <a:blip r:embed="rId5">
            <a:alphaModFix amt="10000"/>
          </a:blip>
          <a:stretch>
            <a:fillRect/>
          </a:stretch>
        </p:blipFill>
        <p:spPr>
          <a:xfrm>
            <a:off x="18012296" y="4574759"/>
            <a:ext cx="10537004" cy="10063916"/>
          </a:xfrm>
          <a:prstGeom prst="rect">
            <a:avLst/>
          </a:prstGeom>
        </p:spPr>
      </p:pic>
    </p:spTree>
    <p:extLst>
      <p:ext uri="{BB962C8B-B14F-4D97-AF65-F5344CB8AC3E}">
        <p14:creationId xmlns:p14="http://schemas.microsoft.com/office/powerpoint/2010/main" val="2701555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3ED2-FDB5-E798-5FCF-96EE5AE29057}"/>
              </a:ext>
            </a:extLst>
          </p:cNvPr>
          <p:cNvSpPr>
            <a:spLocks noGrp="1"/>
          </p:cNvSpPr>
          <p:nvPr>
            <p:ph type="title"/>
          </p:nvPr>
        </p:nvSpPr>
        <p:spPr>
          <a:xfrm>
            <a:off x="1481839" y="1374358"/>
            <a:ext cx="19202400" cy="2286000"/>
          </a:xfrm>
        </p:spPr>
        <p:txBody>
          <a:bodyPr/>
          <a:lstStyle/>
          <a:p>
            <a:r>
              <a:rPr lang="en-US" sz="8000" dirty="0"/>
              <a:t>How You Can Help</a:t>
            </a:r>
          </a:p>
        </p:txBody>
      </p:sp>
      <p:sp>
        <p:nvSpPr>
          <p:cNvPr id="3" name="Text Placeholder 2">
            <a:extLst>
              <a:ext uri="{FF2B5EF4-FFF2-40B4-BE49-F238E27FC236}">
                <a16:creationId xmlns:a16="http://schemas.microsoft.com/office/drawing/2014/main" id="{79E649D6-892C-40C9-2C29-A0817B114896}"/>
              </a:ext>
            </a:extLst>
          </p:cNvPr>
          <p:cNvSpPr>
            <a:spLocks noGrp="1"/>
          </p:cNvSpPr>
          <p:nvPr>
            <p:ph type="body" sz="quarter" idx="25"/>
          </p:nvPr>
        </p:nvSpPr>
        <p:spPr>
          <a:xfrm>
            <a:off x="5943600" y="4117559"/>
            <a:ext cx="14173200" cy="1143000"/>
          </a:xfrm>
        </p:spPr>
        <p:txBody>
          <a:bodyPr/>
          <a:lstStyle/>
          <a:p>
            <a:pPr>
              <a:lnSpc>
                <a:spcPct val="125000"/>
              </a:lnSpc>
            </a:pPr>
            <a:r>
              <a:rPr lang="en-US" sz="3200" spc="0" dirty="0">
                <a:solidFill>
                  <a:schemeClr val="accent2"/>
                </a:solidFill>
              </a:rPr>
              <a:t>For anyone struggling with opioid addiction, help is available</a:t>
            </a:r>
          </a:p>
        </p:txBody>
      </p:sp>
      <p:sp>
        <p:nvSpPr>
          <p:cNvPr id="4" name="Text Placeholder 3">
            <a:extLst>
              <a:ext uri="{FF2B5EF4-FFF2-40B4-BE49-F238E27FC236}">
                <a16:creationId xmlns:a16="http://schemas.microsoft.com/office/drawing/2014/main" id="{53BCE770-7B66-B257-12EA-1909F3ED61EA}"/>
              </a:ext>
            </a:extLst>
          </p:cNvPr>
          <p:cNvSpPr>
            <a:spLocks noGrp="1"/>
          </p:cNvSpPr>
          <p:nvPr>
            <p:ph type="body" sz="quarter" idx="26"/>
          </p:nvPr>
        </p:nvSpPr>
        <p:spPr>
          <a:xfrm>
            <a:off x="5943599" y="5712242"/>
            <a:ext cx="14173199" cy="5486400"/>
          </a:xfrm>
        </p:spPr>
        <p:txBody>
          <a:bodyPr numCol="2" spcCol="457200"/>
          <a:lstStyle/>
          <a:p>
            <a:r>
              <a:rPr lang="en-US" b="1" dirty="0"/>
              <a:t>2-1-1 Texas: </a:t>
            </a:r>
            <a:r>
              <a:rPr lang="en-US" dirty="0"/>
              <a:t>Connection to services and resources in your community</a:t>
            </a:r>
          </a:p>
          <a:p>
            <a:pPr lvl="1"/>
            <a:r>
              <a:rPr lang="en-US" dirty="0"/>
              <a:t>2-1-1</a:t>
            </a:r>
          </a:p>
          <a:p>
            <a:r>
              <a:rPr lang="en-US" b="1" dirty="0"/>
              <a:t>SAMHSA 24/7 National Helpline: </a:t>
            </a:r>
            <a:r>
              <a:rPr lang="en-US" dirty="0"/>
              <a:t>Treatment referrals for individuals and families facing substance use disorders or mental health issues</a:t>
            </a:r>
          </a:p>
          <a:p>
            <a:pPr lvl="1"/>
            <a:r>
              <a:rPr lang="en-US" dirty="0"/>
              <a:t>1-800-662-HELP (4357)</a:t>
            </a:r>
          </a:p>
          <a:p>
            <a:endParaRPr lang="en-US" dirty="0"/>
          </a:p>
          <a:p>
            <a:r>
              <a:rPr lang="en-US" b="1" dirty="0"/>
              <a:t>9-8-8 Suicide &amp; Crisis Lifeline: </a:t>
            </a:r>
            <a:r>
              <a:rPr lang="en-US" dirty="0"/>
              <a:t>If you are considering suicide, call this number to talk to a crisis counselor for confidential emotional support 24/7</a:t>
            </a:r>
          </a:p>
          <a:p>
            <a:pPr lvl="1"/>
            <a:r>
              <a:rPr lang="en-US" dirty="0"/>
              <a:t>9-8-8</a:t>
            </a:r>
          </a:p>
          <a:p>
            <a:r>
              <a:rPr lang="en-US" dirty="0"/>
              <a:t>Explore other resources to get started on a path to treatment and recovery at </a:t>
            </a:r>
            <a:r>
              <a:rPr lang="en-US" dirty="0">
                <a:hlinkClick r:id="rId2"/>
              </a:rPr>
              <a:t>https://txopioidresponse.org/get_help</a:t>
            </a:r>
            <a:endParaRPr lang="en-US" dirty="0"/>
          </a:p>
          <a:p>
            <a:endParaRPr lang="en-US" dirty="0"/>
          </a:p>
        </p:txBody>
      </p:sp>
      <p:pic>
        <p:nvPicPr>
          <p:cNvPr id="35" name="Picture 34">
            <a:extLst>
              <a:ext uri="{FF2B5EF4-FFF2-40B4-BE49-F238E27FC236}">
                <a16:creationId xmlns:a16="http://schemas.microsoft.com/office/drawing/2014/main" id="{989DB285-55F4-C7B8-94FD-3C6DA5842CBD}"/>
              </a:ext>
            </a:extLst>
          </p:cNvPr>
          <p:cNvPicPr>
            <a:picLocks noChangeAspect="1"/>
          </p:cNvPicPr>
          <p:nvPr/>
        </p:nvPicPr>
        <p:blipFill>
          <a:blip r:embed="rId3"/>
          <a:stretch>
            <a:fillRect/>
          </a:stretch>
        </p:blipFill>
        <p:spPr>
          <a:xfrm>
            <a:off x="2816224" y="4283492"/>
            <a:ext cx="2298700" cy="2857500"/>
          </a:xfrm>
          <a:prstGeom prst="rect">
            <a:avLst/>
          </a:prstGeom>
        </p:spPr>
      </p:pic>
      <p:pic>
        <p:nvPicPr>
          <p:cNvPr id="5" name="Picture 4">
            <a:extLst>
              <a:ext uri="{FF2B5EF4-FFF2-40B4-BE49-F238E27FC236}">
                <a16:creationId xmlns:a16="http://schemas.microsoft.com/office/drawing/2014/main" id="{66A10CD2-50DE-FF0C-2233-785E5C1A9192}"/>
              </a:ext>
            </a:extLst>
          </p:cNvPr>
          <p:cNvPicPr>
            <a:picLocks noChangeAspect="1"/>
          </p:cNvPicPr>
          <p:nvPr/>
        </p:nvPicPr>
        <p:blipFill>
          <a:blip r:embed="rId4">
            <a:alphaModFix amt="10000"/>
          </a:blip>
          <a:stretch>
            <a:fillRect/>
          </a:stretch>
        </p:blipFill>
        <p:spPr>
          <a:xfrm>
            <a:off x="18012296" y="4574759"/>
            <a:ext cx="10537004" cy="10063916"/>
          </a:xfrm>
          <a:prstGeom prst="rect">
            <a:avLst/>
          </a:prstGeom>
        </p:spPr>
      </p:pic>
    </p:spTree>
    <p:extLst>
      <p:ext uri="{BB962C8B-B14F-4D97-AF65-F5344CB8AC3E}">
        <p14:creationId xmlns:p14="http://schemas.microsoft.com/office/powerpoint/2010/main" val="3695973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A407-9F46-D99F-43E7-6AFDAEFE4799}"/>
              </a:ext>
            </a:extLst>
          </p:cNvPr>
          <p:cNvSpPr>
            <a:spLocks noGrp="1"/>
          </p:cNvSpPr>
          <p:nvPr>
            <p:ph type="title"/>
          </p:nvPr>
        </p:nvSpPr>
        <p:spPr/>
        <p:txBody>
          <a:bodyPr/>
          <a:lstStyle/>
          <a:p>
            <a:r>
              <a:rPr lang="en-US" sz="8000" dirty="0"/>
              <a:t>How You Can Help</a:t>
            </a:r>
          </a:p>
        </p:txBody>
      </p:sp>
      <p:sp>
        <p:nvSpPr>
          <p:cNvPr id="3" name="Text Placeholder 2">
            <a:extLst>
              <a:ext uri="{FF2B5EF4-FFF2-40B4-BE49-F238E27FC236}">
                <a16:creationId xmlns:a16="http://schemas.microsoft.com/office/drawing/2014/main" id="{441AF8FE-6134-BE9C-6B87-DD2847743EC5}"/>
              </a:ext>
            </a:extLst>
          </p:cNvPr>
          <p:cNvSpPr>
            <a:spLocks noGrp="1"/>
          </p:cNvSpPr>
          <p:nvPr>
            <p:ph type="body" sz="quarter" idx="25"/>
          </p:nvPr>
        </p:nvSpPr>
        <p:spPr>
          <a:xfrm>
            <a:off x="5943600" y="4114801"/>
            <a:ext cx="12344399" cy="1145758"/>
          </a:xfrm>
        </p:spPr>
        <p:txBody>
          <a:bodyPr/>
          <a:lstStyle/>
          <a:p>
            <a:pPr>
              <a:lnSpc>
                <a:spcPct val="125000"/>
              </a:lnSpc>
            </a:pPr>
            <a:r>
              <a:rPr lang="en-US" sz="3200" spc="0" dirty="0">
                <a:solidFill>
                  <a:schemeClr val="accent2"/>
                </a:solidFill>
              </a:rPr>
              <a:t>If you plan to talk to a friend, child or loved one about their opioid use</a:t>
            </a:r>
          </a:p>
        </p:txBody>
      </p:sp>
      <p:sp>
        <p:nvSpPr>
          <p:cNvPr id="4" name="Text Placeholder 3">
            <a:extLst>
              <a:ext uri="{FF2B5EF4-FFF2-40B4-BE49-F238E27FC236}">
                <a16:creationId xmlns:a16="http://schemas.microsoft.com/office/drawing/2014/main" id="{DB58E38F-6761-DF80-BCAD-6D1F3B3513E1}"/>
              </a:ext>
            </a:extLst>
          </p:cNvPr>
          <p:cNvSpPr>
            <a:spLocks noGrp="1"/>
          </p:cNvSpPr>
          <p:nvPr>
            <p:ph type="body" sz="quarter" idx="26"/>
          </p:nvPr>
        </p:nvSpPr>
        <p:spPr>
          <a:xfrm>
            <a:off x="5943599" y="5712241"/>
            <a:ext cx="12246611" cy="6626639"/>
          </a:xfrm>
        </p:spPr>
        <p:txBody>
          <a:bodyPr/>
          <a:lstStyle/>
          <a:p>
            <a:r>
              <a:rPr lang="en-US" dirty="0"/>
              <a:t>Be specific. Explain what you observed that made you concerned, without making accusations.</a:t>
            </a:r>
          </a:p>
          <a:p>
            <a:r>
              <a:rPr lang="en-US" dirty="0"/>
              <a:t>Ask open ended questions to create a two-way dialogue and listen as much as you talk.</a:t>
            </a:r>
          </a:p>
          <a:p>
            <a:r>
              <a:rPr lang="en-US" dirty="0"/>
              <a:t>Express how much you care about them and reassure them that you can be counted on for support.</a:t>
            </a:r>
          </a:p>
          <a:p>
            <a:pPr marL="0" indent="0">
              <a:buNone/>
            </a:pPr>
            <a:endParaRPr lang="en-US" dirty="0"/>
          </a:p>
        </p:txBody>
      </p:sp>
      <p:pic>
        <p:nvPicPr>
          <p:cNvPr id="7" name="Picture 6">
            <a:extLst>
              <a:ext uri="{FF2B5EF4-FFF2-40B4-BE49-F238E27FC236}">
                <a16:creationId xmlns:a16="http://schemas.microsoft.com/office/drawing/2014/main" id="{62F4E1DE-A521-D7B2-9EF0-9A7043E2FAF3}"/>
              </a:ext>
            </a:extLst>
          </p:cNvPr>
          <p:cNvPicPr>
            <a:picLocks noChangeAspect="1"/>
          </p:cNvPicPr>
          <p:nvPr/>
        </p:nvPicPr>
        <p:blipFill>
          <a:blip r:embed="rId2"/>
          <a:stretch>
            <a:fillRect/>
          </a:stretch>
        </p:blipFill>
        <p:spPr>
          <a:xfrm>
            <a:off x="2599630" y="4114801"/>
            <a:ext cx="2870200" cy="3810000"/>
          </a:xfrm>
          <a:prstGeom prst="rect">
            <a:avLst/>
          </a:prstGeom>
        </p:spPr>
      </p:pic>
      <p:pic>
        <p:nvPicPr>
          <p:cNvPr id="5" name="Picture 4">
            <a:extLst>
              <a:ext uri="{FF2B5EF4-FFF2-40B4-BE49-F238E27FC236}">
                <a16:creationId xmlns:a16="http://schemas.microsoft.com/office/drawing/2014/main" id="{E740849D-B0F7-2BA6-9923-1DECC0981E52}"/>
              </a:ext>
            </a:extLst>
          </p:cNvPr>
          <p:cNvPicPr>
            <a:picLocks noChangeAspect="1"/>
          </p:cNvPicPr>
          <p:nvPr/>
        </p:nvPicPr>
        <p:blipFill>
          <a:blip r:embed="rId3">
            <a:alphaModFix amt="10000"/>
          </a:blip>
          <a:stretch>
            <a:fillRect/>
          </a:stretch>
        </p:blipFill>
        <p:spPr>
          <a:xfrm>
            <a:off x="18012296" y="4574759"/>
            <a:ext cx="10537004" cy="10063916"/>
          </a:xfrm>
          <a:prstGeom prst="rect">
            <a:avLst/>
          </a:prstGeom>
        </p:spPr>
      </p:pic>
    </p:spTree>
    <p:extLst>
      <p:ext uri="{BB962C8B-B14F-4D97-AF65-F5344CB8AC3E}">
        <p14:creationId xmlns:p14="http://schemas.microsoft.com/office/powerpoint/2010/main" val="409617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descr="How to Talk About Prescription Opioid Misuse">
            <a:hlinkClick r:id="" action="ppaction://media"/>
            <a:extLst>
              <a:ext uri="{FF2B5EF4-FFF2-40B4-BE49-F238E27FC236}">
                <a16:creationId xmlns:a16="http://schemas.microsoft.com/office/drawing/2014/main" id="{C22E61A6-8DBE-70F4-64C7-AA753528445F}"/>
              </a:ext>
            </a:extLst>
          </p:cNvPr>
          <p:cNvPicPr>
            <a:picLocks noRot="1" noChangeAspect="1"/>
          </p:cNvPicPr>
          <p:nvPr>
            <a:videoFile r:link="rId1"/>
          </p:nvPr>
        </p:nvPicPr>
        <p:blipFill>
          <a:blip r:embed="rId4"/>
          <a:stretch>
            <a:fillRect/>
          </a:stretch>
        </p:blipFill>
        <p:spPr>
          <a:xfrm>
            <a:off x="1786007" y="980408"/>
            <a:ext cx="20805634" cy="11755183"/>
          </a:xfrm>
          <a:prstGeom prst="rect">
            <a:avLst/>
          </a:prstGeom>
        </p:spPr>
      </p:pic>
    </p:spTree>
    <p:extLst>
      <p:ext uri="{BB962C8B-B14F-4D97-AF65-F5344CB8AC3E}">
        <p14:creationId xmlns:p14="http://schemas.microsoft.com/office/powerpoint/2010/main" val="311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9F7B-3DD9-97D1-1370-5C467108B862}"/>
              </a:ext>
            </a:extLst>
          </p:cNvPr>
          <p:cNvSpPr>
            <a:spLocks noGrp="1"/>
          </p:cNvSpPr>
          <p:nvPr>
            <p:ph type="title"/>
          </p:nvPr>
        </p:nvSpPr>
        <p:spPr>
          <a:xfrm>
            <a:off x="1828800" y="3655390"/>
            <a:ext cx="20574000" cy="3657600"/>
          </a:xfrm>
        </p:spPr>
        <p:txBody>
          <a:bodyPr/>
          <a:lstStyle/>
          <a:p>
            <a:r>
              <a:rPr lang="en-US" dirty="0"/>
              <a:t>Treatment is available and recovery is possible</a:t>
            </a:r>
          </a:p>
        </p:txBody>
      </p:sp>
      <p:sp>
        <p:nvSpPr>
          <p:cNvPr id="3" name="Text Placeholder 2">
            <a:extLst>
              <a:ext uri="{FF2B5EF4-FFF2-40B4-BE49-F238E27FC236}">
                <a16:creationId xmlns:a16="http://schemas.microsoft.com/office/drawing/2014/main" id="{99C04ED6-DE0B-AFDE-FE3B-E5F18390FEC7}"/>
              </a:ext>
            </a:extLst>
          </p:cNvPr>
          <p:cNvSpPr>
            <a:spLocks noGrp="1"/>
          </p:cNvSpPr>
          <p:nvPr>
            <p:ph type="body" sz="quarter" idx="17"/>
          </p:nvPr>
        </p:nvSpPr>
        <p:spPr>
          <a:xfrm>
            <a:off x="3959225" y="8481390"/>
            <a:ext cx="16459200" cy="1981202"/>
          </a:xfrm>
        </p:spPr>
        <p:txBody>
          <a:bodyPr>
            <a:noAutofit/>
          </a:bodyPr>
          <a:lstStyle/>
          <a:p>
            <a:r>
              <a:rPr lang="en-US" sz="3200" dirty="0"/>
              <a:t>No one sets out to be addicted to opioids. </a:t>
            </a:r>
            <a:br>
              <a:rPr lang="en-US" sz="3200" dirty="0"/>
            </a:br>
            <a:r>
              <a:rPr lang="en-US" sz="3200" dirty="0"/>
              <a:t>Addiction is a disease that can affect anyone. Everyone deserves help.</a:t>
            </a:r>
          </a:p>
        </p:txBody>
      </p:sp>
      <p:sp>
        <p:nvSpPr>
          <p:cNvPr id="4" name="Text Placeholder 3">
            <a:extLst>
              <a:ext uri="{FF2B5EF4-FFF2-40B4-BE49-F238E27FC236}">
                <a16:creationId xmlns:a16="http://schemas.microsoft.com/office/drawing/2014/main" id="{92B8AB27-87BB-7CFE-9556-A51F755CB70C}"/>
              </a:ext>
            </a:extLst>
          </p:cNvPr>
          <p:cNvSpPr>
            <a:spLocks noGrp="1"/>
          </p:cNvSpPr>
          <p:nvPr>
            <p:ph type="body" sz="quarter" idx="18"/>
          </p:nvPr>
        </p:nvSpPr>
        <p:spPr>
          <a:xfrm>
            <a:off x="1828800" y="11430000"/>
            <a:ext cx="20574000" cy="701675"/>
          </a:xfrm>
        </p:spPr>
        <p:txBody>
          <a:bodyPr/>
          <a:lstStyle/>
          <a:p>
            <a:r>
              <a:rPr lang="en-US" dirty="0"/>
              <a:t>PRESENTER CREDENTIALS AND CONTACT INFO</a:t>
            </a:r>
          </a:p>
        </p:txBody>
      </p:sp>
      <p:cxnSp>
        <p:nvCxnSpPr>
          <p:cNvPr id="5" name="Straight Connector 4">
            <a:extLst>
              <a:ext uri="{FF2B5EF4-FFF2-40B4-BE49-F238E27FC236}">
                <a16:creationId xmlns:a16="http://schemas.microsoft.com/office/drawing/2014/main" id="{88E2E1FD-7DD1-316F-6224-53460417D9E7}"/>
              </a:ext>
            </a:extLst>
          </p:cNvPr>
          <p:cNvCxnSpPr/>
          <p:nvPr/>
        </p:nvCxnSpPr>
        <p:spPr>
          <a:xfrm>
            <a:off x="10373879" y="7884436"/>
            <a:ext cx="3629891"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06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8B8A-6003-8D63-6ACA-D0A3B84B4DAD}"/>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88E99A9-B33E-D468-C2A2-ED47DE72F3E0}"/>
              </a:ext>
            </a:extLst>
          </p:cNvPr>
          <p:cNvSpPr>
            <a:spLocks noGrp="1"/>
          </p:cNvSpPr>
          <p:nvPr>
            <p:ph type="body" sz="quarter" idx="22"/>
          </p:nvPr>
        </p:nvSpPr>
        <p:spPr/>
        <p:txBody>
          <a:bodyPr/>
          <a:lstStyle/>
          <a:p>
            <a:r>
              <a:rPr lang="en-US" dirty="0"/>
              <a:t>Opioid Crisis in Texas</a:t>
            </a:r>
          </a:p>
          <a:p>
            <a:r>
              <a:rPr lang="en-US" dirty="0"/>
              <a:t>What Are Opioids?</a:t>
            </a:r>
          </a:p>
          <a:p>
            <a:r>
              <a:rPr lang="en-US" dirty="0"/>
              <a:t>What Are the Risks?</a:t>
            </a:r>
          </a:p>
          <a:p>
            <a:r>
              <a:rPr lang="en-US" dirty="0"/>
              <a:t>Myth vs. Fact &amp; Misconceptions</a:t>
            </a:r>
          </a:p>
          <a:p>
            <a:r>
              <a:rPr lang="en-US" dirty="0"/>
              <a:t>Actions You Can Take</a:t>
            </a:r>
          </a:p>
          <a:p>
            <a:pPr marL="0" indent="0">
              <a:buNone/>
            </a:pPr>
            <a:endParaRPr lang="en-US" dirty="0"/>
          </a:p>
        </p:txBody>
      </p:sp>
    </p:spTree>
    <p:extLst>
      <p:ext uri="{BB962C8B-B14F-4D97-AF65-F5344CB8AC3E}">
        <p14:creationId xmlns:p14="http://schemas.microsoft.com/office/powerpoint/2010/main" val="177726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9AEE5-0607-B42A-870A-62A4135A638A}"/>
              </a:ext>
            </a:extLst>
          </p:cNvPr>
          <p:cNvSpPr>
            <a:spLocks noGrp="1"/>
          </p:cNvSpPr>
          <p:nvPr>
            <p:ph type="title"/>
          </p:nvPr>
        </p:nvSpPr>
        <p:spPr/>
        <p:txBody>
          <a:bodyPr/>
          <a:lstStyle/>
          <a:p>
            <a:r>
              <a:rPr lang="en-US" dirty="0"/>
              <a:t>“One in four Texans has experienced an opioid overdose or knows someone who has.”</a:t>
            </a:r>
          </a:p>
        </p:txBody>
      </p:sp>
      <p:sp>
        <p:nvSpPr>
          <p:cNvPr id="3" name="Text Placeholder 2">
            <a:extLst>
              <a:ext uri="{FF2B5EF4-FFF2-40B4-BE49-F238E27FC236}">
                <a16:creationId xmlns:a16="http://schemas.microsoft.com/office/drawing/2014/main" id="{87CC6E84-6F1B-71F1-D534-EDC8697389F7}"/>
              </a:ext>
            </a:extLst>
          </p:cNvPr>
          <p:cNvSpPr>
            <a:spLocks noGrp="1"/>
          </p:cNvSpPr>
          <p:nvPr>
            <p:ph type="body" sz="quarter" idx="12"/>
          </p:nvPr>
        </p:nvSpPr>
        <p:spPr/>
        <p:txBody>
          <a:bodyPr/>
          <a:lstStyle/>
          <a:p>
            <a:r>
              <a:rPr lang="en-US" dirty="0"/>
              <a:t>- Based on results from panel surveys conducted in 2020 and 2021 with a total of 3,347 adult participants throughout the state of Texas. Participants were selected to reflect current Texas demographics, including age, gender and ethnicity.</a:t>
            </a:r>
          </a:p>
          <a:p>
            <a:endParaRPr lang="en-US" dirty="0"/>
          </a:p>
        </p:txBody>
      </p:sp>
    </p:spTree>
    <p:extLst>
      <p:ext uri="{BB962C8B-B14F-4D97-AF65-F5344CB8AC3E}">
        <p14:creationId xmlns:p14="http://schemas.microsoft.com/office/powerpoint/2010/main" val="245667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CA7B9D-5DBA-B5C4-1B9D-B408DD97419F}"/>
              </a:ext>
            </a:extLst>
          </p:cNvPr>
          <p:cNvSpPr>
            <a:spLocks noGrp="1"/>
          </p:cNvSpPr>
          <p:nvPr>
            <p:ph type="body" sz="quarter" idx="17"/>
          </p:nvPr>
        </p:nvSpPr>
        <p:spPr/>
        <p:txBody>
          <a:bodyPr/>
          <a:lstStyle/>
          <a:p>
            <a:r>
              <a:rPr lang="en-US" dirty="0"/>
              <a:t>01</a:t>
            </a:r>
          </a:p>
        </p:txBody>
      </p:sp>
      <p:sp>
        <p:nvSpPr>
          <p:cNvPr id="3" name="Title 2">
            <a:extLst>
              <a:ext uri="{FF2B5EF4-FFF2-40B4-BE49-F238E27FC236}">
                <a16:creationId xmlns:a16="http://schemas.microsoft.com/office/drawing/2014/main" id="{12AD3FFC-2236-BD40-61FA-A66234F5F940}"/>
              </a:ext>
            </a:extLst>
          </p:cNvPr>
          <p:cNvSpPr>
            <a:spLocks noGrp="1"/>
          </p:cNvSpPr>
          <p:nvPr>
            <p:ph type="title"/>
          </p:nvPr>
        </p:nvSpPr>
        <p:spPr/>
        <p:txBody>
          <a:bodyPr/>
          <a:lstStyle/>
          <a:p>
            <a:r>
              <a:rPr lang="en-US" dirty="0"/>
              <a:t>Texas Facts &amp; Figures</a:t>
            </a:r>
          </a:p>
        </p:txBody>
      </p:sp>
    </p:spTree>
    <p:extLst>
      <p:ext uri="{BB962C8B-B14F-4D97-AF65-F5344CB8AC3E}">
        <p14:creationId xmlns:p14="http://schemas.microsoft.com/office/powerpoint/2010/main" val="691575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diagram&#10;&#10;Description automatically generated">
            <a:extLst>
              <a:ext uri="{FF2B5EF4-FFF2-40B4-BE49-F238E27FC236}">
                <a16:creationId xmlns:a16="http://schemas.microsoft.com/office/drawing/2014/main" id="{A7D0718F-FE2E-1CBF-D14C-0BA9BBF374E8}"/>
              </a:ext>
            </a:extLst>
          </p:cNvPr>
          <p:cNvPicPr>
            <a:picLocks noGrp="1" noChangeAspect="1"/>
          </p:cNvPicPr>
          <p:nvPr>
            <p:ph type="pic" sz="quarter" idx="22"/>
          </p:nvPr>
        </p:nvPicPr>
        <p:blipFill>
          <a:blip r:embed="rId3"/>
          <a:srcRect/>
          <a:stretch>
            <a:fillRect/>
          </a:stretch>
        </p:blipFill>
        <p:spPr>
          <a:xfrm>
            <a:off x="11430000" y="0"/>
            <a:ext cx="11887200" cy="13715999"/>
          </a:xfrm>
        </p:spPr>
      </p:pic>
      <p:sp>
        <p:nvSpPr>
          <p:cNvPr id="2" name="Title 1">
            <a:extLst>
              <a:ext uri="{FF2B5EF4-FFF2-40B4-BE49-F238E27FC236}">
                <a16:creationId xmlns:a16="http://schemas.microsoft.com/office/drawing/2014/main" id="{1808A985-E0B9-A1E1-ED9D-961315FD03E4}"/>
              </a:ext>
            </a:extLst>
          </p:cNvPr>
          <p:cNvSpPr>
            <a:spLocks noGrp="1"/>
          </p:cNvSpPr>
          <p:nvPr>
            <p:ph type="title"/>
          </p:nvPr>
        </p:nvSpPr>
        <p:spPr>
          <a:xfrm>
            <a:off x="1537856" y="914400"/>
            <a:ext cx="10058400" cy="2286000"/>
          </a:xfrm>
        </p:spPr>
        <p:txBody>
          <a:bodyPr/>
          <a:lstStyle/>
          <a:p>
            <a:r>
              <a:rPr lang="en-US" dirty="0"/>
              <a:t>One in four Texans has experienced an opioid overdose or knows someone who has.</a:t>
            </a:r>
          </a:p>
        </p:txBody>
      </p:sp>
      <p:sp>
        <p:nvSpPr>
          <p:cNvPr id="4" name="Text Placeholder 3">
            <a:extLst>
              <a:ext uri="{FF2B5EF4-FFF2-40B4-BE49-F238E27FC236}">
                <a16:creationId xmlns:a16="http://schemas.microsoft.com/office/drawing/2014/main" id="{83DE4324-F4D7-DDB0-3863-F55DB6CF640F}"/>
              </a:ext>
            </a:extLst>
          </p:cNvPr>
          <p:cNvSpPr>
            <a:spLocks noGrp="1"/>
          </p:cNvSpPr>
          <p:nvPr>
            <p:ph type="body" sz="quarter" idx="23"/>
          </p:nvPr>
        </p:nvSpPr>
        <p:spPr>
          <a:xfrm>
            <a:off x="1371600" y="6629400"/>
            <a:ext cx="10817225" cy="5437909"/>
          </a:xfrm>
        </p:spPr>
        <p:txBody>
          <a:bodyPr>
            <a:noAutofit/>
          </a:bodyPr>
          <a:lstStyle/>
          <a:p>
            <a:pPr>
              <a:lnSpc>
                <a:spcPct val="125000"/>
              </a:lnSpc>
            </a:pPr>
            <a:r>
              <a:rPr lang="en-US" dirty="0"/>
              <a:t>Prescription drug overdose is a leading cause of maternal mortality in Texas </a:t>
            </a:r>
            <a:r>
              <a:rPr lang="en-US" sz="2400" i="1" dirty="0"/>
              <a:t>(Texas Health and Human Services).</a:t>
            </a:r>
            <a:endParaRPr lang="en-US" i="1" dirty="0"/>
          </a:p>
          <a:p>
            <a:pPr>
              <a:lnSpc>
                <a:spcPct val="125000"/>
              </a:lnSpc>
            </a:pPr>
            <a:r>
              <a:rPr lang="en-US" dirty="0"/>
              <a:t>Nearly one in five Texas high school students have taken prescription drugs without a doctor’s prescription </a:t>
            </a:r>
            <a:r>
              <a:rPr lang="en-US" sz="2400" i="1" dirty="0"/>
              <a:t>(Texas Health and Human Services).</a:t>
            </a:r>
            <a:endParaRPr lang="en-US" i="1" dirty="0"/>
          </a:p>
          <a:p>
            <a:pPr>
              <a:lnSpc>
                <a:spcPct val="125000"/>
              </a:lnSpc>
            </a:pPr>
            <a:r>
              <a:rPr lang="en-US" dirty="0"/>
              <a:t>In 2020, nearly 92,000 people died from drug overdoses, making it a leading cause of injury-related death in the United States. Of those deaths, nearly 75% involved a prescription or illicit opioid. Drug overdose deaths continue to increase in the United States </a:t>
            </a:r>
            <a:r>
              <a:rPr lang="en-US" sz="2400" i="1" dirty="0"/>
              <a:t>(Centers for Disease Control and Prevention).</a:t>
            </a:r>
            <a:endParaRPr lang="en-US" i="1" dirty="0"/>
          </a:p>
        </p:txBody>
      </p:sp>
      <p:sp>
        <p:nvSpPr>
          <p:cNvPr id="5" name="Text Placeholder 4">
            <a:extLst>
              <a:ext uri="{FF2B5EF4-FFF2-40B4-BE49-F238E27FC236}">
                <a16:creationId xmlns:a16="http://schemas.microsoft.com/office/drawing/2014/main" id="{335C8CAB-9811-C397-50CE-C8A47CCC423E}"/>
              </a:ext>
            </a:extLst>
          </p:cNvPr>
          <p:cNvSpPr>
            <a:spLocks noGrp="1"/>
          </p:cNvSpPr>
          <p:nvPr>
            <p:ph type="body" sz="quarter" idx="25"/>
          </p:nvPr>
        </p:nvSpPr>
        <p:spPr>
          <a:xfrm>
            <a:off x="1371600" y="4343400"/>
            <a:ext cx="10058400" cy="2180641"/>
          </a:xfrm>
        </p:spPr>
        <p:txBody>
          <a:bodyPr/>
          <a:lstStyle/>
          <a:p>
            <a:pPr marL="1428521" lvl="1" indent="-514350">
              <a:lnSpc>
                <a:spcPct val="135000"/>
              </a:lnSpc>
              <a:buFont typeface="+mj-lt"/>
              <a:buAutoNum type="arabicPeriod"/>
            </a:pPr>
            <a:r>
              <a:rPr lang="en-US" dirty="0"/>
              <a:t>Harris County</a:t>
            </a:r>
          </a:p>
          <a:p>
            <a:pPr marL="1428521" lvl="1" indent="-514350">
              <a:lnSpc>
                <a:spcPct val="135000"/>
              </a:lnSpc>
              <a:buFont typeface="+mj-lt"/>
              <a:buAutoNum type="arabicPeriod"/>
            </a:pPr>
            <a:r>
              <a:rPr lang="en-US" dirty="0"/>
              <a:t>Dallas County</a:t>
            </a:r>
          </a:p>
          <a:p>
            <a:pPr marL="1428521" lvl="1" indent="-514350">
              <a:lnSpc>
                <a:spcPct val="135000"/>
              </a:lnSpc>
              <a:buFont typeface="+mj-lt"/>
              <a:buAutoNum type="arabicPeriod"/>
            </a:pPr>
            <a:r>
              <a:rPr lang="en-US" dirty="0"/>
              <a:t>Bexar County</a:t>
            </a:r>
          </a:p>
          <a:p>
            <a:pPr marL="1428521" lvl="1" indent="-514350">
              <a:lnSpc>
                <a:spcPct val="135000"/>
              </a:lnSpc>
              <a:buFont typeface="+mj-lt"/>
              <a:buAutoNum type="arabicPeriod"/>
            </a:pPr>
            <a:r>
              <a:rPr lang="en-US" dirty="0"/>
              <a:t>Travis County</a:t>
            </a:r>
          </a:p>
          <a:p>
            <a:pPr marL="1428521" lvl="1" indent="-514350">
              <a:lnSpc>
                <a:spcPct val="135000"/>
              </a:lnSpc>
              <a:buFont typeface="+mj-lt"/>
              <a:buAutoNum type="arabicPeriod"/>
            </a:pPr>
            <a:r>
              <a:rPr lang="en-US" dirty="0"/>
              <a:t>Tarrant County</a:t>
            </a:r>
          </a:p>
          <a:p>
            <a:endParaRPr lang="en-US" dirty="0"/>
          </a:p>
        </p:txBody>
      </p:sp>
      <p:sp>
        <p:nvSpPr>
          <p:cNvPr id="6" name="Text Placeholder 5">
            <a:extLst>
              <a:ext uri="{FF2B5EF4-FFF2-40B4-BE49-F238E27FC236}">
                <a16:creationId xmlns:a16="http://schemas.microsoft.com/office/drawing/2014/main" id="{06146AE4-6894-4098-A0D5-A9B928037DD6}"/>
              </a:ext>
            </a:extLst>
          </p:cNvPr>
          <p:cNvSpPr>
            <a:spLocks noGrp="1"/>
          </p:cNvSpPr>
          <p:nvPr>
            <p:ph type="body" sz="quarter" idx="26"/>
          </p:nvPr>
        </p:nvSpPr>
        <p:spPr>
          <a:xfrm>
            <a:off x="1371600" y="3200400"/>
            <a:ext cx="10058400" cy="1412632"/>
          </a:xfrm>
        </p:spPr>
        <p:txBody>
          <a:bodyPr/>
          <a:lstStyle/>
          <a:p>
            <a:pPr>
              <a:lnSpc>
                <a:spcPct val="125000"/>
              </a:lnSpc>
            </a:pPr>
            <a:r>
              <a:rPr lang="en-US" dirty="0"/>
              <a:t>Top five counties in Texas with the highest counts of opioid overdose deaths as of 2019: </a:t>
            </a:r>
          </a:p>
        </p:txBody>
      </p:sp>
    </p:spTree>
    <p:extLst>
      <p:ext uri="{BB962C8B-B14F-4D97-AF65-F5344CB8AC3E}">
        <p14:creationId xmlns:p14="http://schemas.microsoft.com/office/powerpoint/2010/main" val="319542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6A31E-11EB-041C-B6A1-B59BE5B6416F}"/>
              </a:ext>
            </a:extLst>
          </p:cNvPr>
          <p:cNvSpPr>
            <a:spLocks noGrp="1"/>
          </p:cNvSpPr>
          <p:nvPr>
            <p:ph type="title"/>
          </p:nvPr>
        </p:nvSpPr>
        <p:spPr/>
        <p:txBody>
          <a:bodyPr/>
          <a:lstStyle/>
          <a:p>
            <a:r>
              <a:rPr lang="en-US" dirty="0"/>
              <a:t>Regional Data</a:t>
            </a:r>
          </a:p>
        </p:txBody>
      </p:sp>
      <p:sp>
        <p:nvSpPr>
          <p:cNvPr id="3" name="Text Placeholder 2">
            <a:extLst>
              <a:ext uri="{FF2B5EF4-FFF2-40B4-BE49-F238E27FC236}">
                <a16:creationId xmlns:a16="http://schemas.microsoft.com/office/drawing/2014/main" id="{25E6492C-93CB-58C5-1983-6CFD627F6BBF}"/>
              </a:ext>
            </a:extLst>
          </p:cNvPr>
          <p:cNvSpPr>
            <a:spLocks noGrp="1"/>
          </p:cNvSpPr>
          <p:nvPr>
            <p:ph type="body" sz="quarter" idx="12"/>
          </p:nvPr>
        </p:nvSpPr>
        <p:spPr/>
        <p:txBody>
          <a:bodyPr/>
          <a:lstStyle/>
          <a:p>
            <a:r>
              <a:rPr lang="en-US" dirty="0"/>
              <a:t>REGION NAME</a:t>
            </a:r>
          </a:p>
        </p:txBody>
      </p:sp>
      <p:sp>
        <p:nvSpPr>
          <p:cNvPr id="4" name="Text Placeholder 3">
            <a:extLst>
              <a:ext uri="{FF2B5EF4-FFF2-40B4-BE49-F238E27FC236}">
                <a16:creationId xmlns:a16="http://schemas.microsoft.com/office/drawing/2014/main" id="{5F45B1DE-D67B-A063-BF90-4874CDDB85C6}"/>
              </a:ext>
            </a:extLst>
          </p:cNvPr>
          <p:cNvSpPr>
            <a:spLocks noGrp="1"/>
          </p:cNvSpPr>
          <p:nvPr>
            <p:ph type="body" sz="quarter" idx="20"/>
          </p:nvPr>
        </p:nvSpPr>
        <p:spPr/>
        <p:txBody>
          <a:bodyPr/>
          <a:lstStyle/>
          <a:p>
            <a:r>
              <a:rPr lang="en-US" dirty="0"/>
              <a:t>You can present regional data specific to your organizations area here.</a:t>
            </a:r>
          </a:p>
          <a:p>
            <a:r>
              <a:rPr lang="en-US" dirty="0"/>
              <a:t>See HHS Texas Health Data: </a:t>
            </a:r>
            <a:br>
              <a:rPr lang="en-US" dirty="0"/>
            </a:br>
            <a:r>
              <a:rPr lang="en-US" dirty="0">
                <a:hlinkClick r:id="rId2"/>
              </a:rPr>
              <a:t>https://healthdata.dshs.texas.gov/dashboards/drugs-and-alcohol/opioids/</a:t>
            </a:r>
            <a:endParaRPr lang="en-US" dirty="0"/>
          </a:p>
          <a:p>
            <a:r>
              <a:rPr lang="en-US" dirty="0"/>
              <a:t>Titles and subtitles can be changed</a:t>
            </a:r>
          </a:p>
        </p:txBody>
      </p:sp>
    </p:spTree>
    <p:extLst>
      <p:ext uri="{BB962C8B-B14F-4D97-AF65-F5344CB8AC3E}">
        <p14:creationId xmlns:p14="http://schemas.microsoft.com/office/powerpoint/2010/main" val="580090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AC63BD-6E4B-8EE9-D521-5A2C86444D40}"/>
              </a:ext>
            </a:extLst>
          </p:cNvPr>
          <p:cNvSpPr>
            <a:spLocks noGrp="1"/>
          </p:cNvSpPr>
          <p:nvPr>
            <p:ph type="body" sz="quarter" idx="17"/>
          </p:nvPr>
        </p:nvSpPr>
        <p:spPr/>
        <p:txBody>
          <a:bodyPr/>
          <a:lstStyle/>
          <a:p>
            <a:r>
              <a:rPr lang="en-US" dirty="0"/>
              <a:t>02</a:t>
            </a:r>
          </a:p>
        </p:txBody>
      </p:sp>
      <p:sp>
        <p:nvSpPr>
          <p:cNvPr id="3" name="Title 2">
            <a:extLst>
              <a:ext uri="{FF2B5EF4-FFF2-40B4-BE49-F238E27FC236}">
                <a16:creationId xmlns:a16="http://schemas.microsoft.com/office/drawing/2014/main" id="{4A6797F9-9D74-8C44-E782-9D29C65A73B4}"/>
              </a:ext>
            </a:extLst>
          </p:cNvPr>
          <p:cNvSpPr>
            <a:spLocks noGrp="1"/>
          </p:cNvSpPr>
          <p:nvPr>
            <p:ph type="title"/>
          </p:nvPr>
        </p:nvSpPr>
        <p:spPr/>
        <p:txBody>
          <a:bodyPr/>
          <a:lstStyle/>
          <a:p>
            <a:r>
              <a:rPr lang="en-US" dirty="0"/>
              <a:t>What Are Opioids?</a:t>
            </a:r>
          </a:p>
        </p:txBody>
      </p:sp>
    </p:spTree>
    <p:extLst>
      <p:ext uri="{BB962C8B-B14F-4D97-AF65-F5344CB8AC3E}">
        <p14:creationId xmlns:p14="http://schemas.microsoft.com/office/powerpoint/2010/main" val="1770482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85BA1-6D31-67B0-999C-9A2C5679993E}"/>
              </a:ext>
            </a:extLst>
          </p:cNvPr>
          <p:cNvSpPr>
            <a:spLocks noGrp="1"/>
          </p:cNvSpPr>
          <p:nvPr>
            <p:ph type="title"/>
          </p:nvPr>
        </p:nvSpPr>
        <p:spPr/>
        <p:txBody>
          <a:bodyPr/>
          <a:lstStyle/>
          <a:p>
            <a:r>
              <a:rPr lang="en-US" dirty="0"/>
              <a:t>INSERT VIDEO: </a:t>
            </a:r>
            <a:br>
              <a:rPr lang="en-US" dirty="0"/>
            </a:br>
            <a:r>
              <a:rPr lang="en-US" dirty="0"/>
              <a:t>SEE HOW PRESCRIPTION OPIOIDS WORK</a:t>
            </a:r>
          </a:p>
        </p:txBody>
      </p:sp>
      <p:pic>
        <p:nvPicPr>
          <p:cNvPr id="6" name="Online Media 5" descr="See How Prescription Opioids Work">
            <a:hlinkClick r:id="" action="ppaction://media"/>
            <a:extLst>
              <a:ext uri="{FF2B5EF4-FFF2-40B4-BE49-F238E27FC236}">
                <a16:creationId xmlns:a16="http://schemas.microsoft.com/office/drawing/2014/main" id="{0B54B308-8520-D091-8000-C46890A7D3B1}"/>
              </a:ext>
            </a:extLst>
          </p:cNvPr>
          <p:cNvPicPr>
            <a:picLocks noRot="1" noChangeAspect="1"/>
          </p:cNvPicPr>
          <p:nvPr>
            <a:videoFile r:link="rId1"/>
          </p:nvPr>
        </p:nvPicPr>
        <p:blipFill>
          <a:blip r:embed="rId3"/>
          <a:stretch>
            <a:fillRect/>
          </a:stretch>
        </p:blipFill>
        <p:spPr>
          <a:xfrm>
            <a:off x="1828546" y="1033128"/>
            <a:ext cx="20720304" cy="11706972"/>
          </a:xfrm>
          <a:prstGeom prst="rect">
            <a:avLst/>
          </a:prstGeom>
        </p:spPr>
      </p:pic>
    </p:spTree>
    <p:extLst>
      <p:ext uri="{BB962C8B-B14F-4D97-AF65-F5344CB8AC3E}">
        <p14:creationId xmlns:p14="http://schemas.microsoft.com/office/powerpoint/2010/main" val="11558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TTOR 2021 RGB">
      <a:dk1>
        <a:srgbClr val="242424"/>
      </a:dk1>
      <a:lt1>
        <a:srgbClr val="FFFFFF"/>
      </a:lt1>
      <a:dk2>
        <a:srgbClr val="232423"/>
      </a:dk2>
      <a:lt2>
        <a:srgbClr val="FFFFFF"/>
      </a:lt2>
      <a:accent1>
        <a:srgbClr val="003087"/>
      </a:accent1>
      <a:accent2>
        <a:srgbClr val="005CB9"/>
      </a:accent2>
      <a:accent3>
        <a:srgbClr val="00B3E3"/>
      </a:accent3>
      <a:accent4>
        <a:srgbClr val="691B32"/>
      </a:accent4>
      <a:accent5>
        <a:srgbClr val="AB2328"/>
      </a:accent5>
      <a:accent6>
        <a:srgbClr val="FF3A1E"/>
      </a:accent6>
      <a:hlink>
        <a:srgbClr val="242424"/>
      </a:hlink>
      <a:folHlink>
        <a:srgbClr val="005CB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xas Targeted Opioid Response -CoBranding - PowerPoint Template" id="{F17D561D-7149-5C44-97CF-F7582FE6C788}" vid="{CFD2B147-AE9C-FA42-88F0-A818009F63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Texas Targeted Opioid Response -CoBranding - PowerPoint Template</Template>
  <TotalTime>3714</TotalTime>
  <Words>1242</Words>
  <Application>Microsoft Macintosh PowerPoint</Application>
  <PresentationFormat>Custom</PresentationFormat>
  <Paragraphs>160</Paragraphs>
  <Slides>29</Slides>
  <Notes>7</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Black</vt:lpstr>
      <vt:lpstr>Calibri</vt:lpstr>
      <vt:lpstr>Lato</vt:lpstr>
      <vt:lpstr>Office Theme</vt:lpstr>
      <vt:lpstr>Preventing Prescription Opioid Misuse</vt:lpstr>
      <vt:lpstr>Presenting Organization</vt:lpstr>
      <vt:lpstr>Agenda</vt:lpstr>
      <vt:lpstr>“One in four Texans has experienced an opioid overdose or knows someone who has.”</vt:lpstr>
      <vt:lpstr>Texas Facts &amp; Figures</vt:lpstr>
      <vt:lpstr>One in four Texans has experienced an opioid overdose or knows someone who has.</vt:lpstr>
      <vt:lpstr>Regional Data</vt:lpstr>
      <vt:lpstr>What Are Opioids?</vt:lpstr>
      <vt:lpstr>INSERT VIDEO:  SEE HOW PRESCRIPTION OPIOIDS WORK</vt:lpstr>
      <vt:lpstr>PowerPoint Presentation</vt:lpstr>
      <vt:lpstr>What Are The Risks?</vt:lpstr>
      <vt:lpstr>INSERT VIDEO:  LEARN THE RISKS OF OPIOID MISUSE</vt:lpstr>
      <vt:lpstr>PowerPoint Presentation</vt:lpstr>
      <vt:lpstr>PowerPoint Presentation</vt:lpstr>
      <vt:lpstr>PowerPoint Presentation</vt:lpstr>
      <vt:lpstr>How to respond to an overdose</vt:lpstr>
      <vt:lpstr>Common Misconceptions</vt:lpstr>
      <vt:lpstr>Fact vs. Myth</vt:lpstr>
      <vt:lpstr>Fact vs. Myth</vt:lpstr>
      <vt:lpstr>Words to Avoid</vt:lpstr>
      <vt:lpstr>Words to Use</vt:lpstr>
      <vt:lpstr>Fact vs. Myth</vt:lpstr>
      <vt:lpstr>Actions You Can Take</vt:lpstr>
      <vt:lpstr>How You Can Help</vt:lpstr>
      <vt:lpstr>How You Can Help</vt:lpstr>
      <vt:lpstr>How You Can Help</vt:lpstr>
      <vt:lpstr>How You Can Help</vt:lpstr>
      <vt:lpstr>PowerPoint Presentation</vt:lpstr>
      <vt:lpstr>Treatment is available and recovery is possible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subject/>
  <dc:creator>Berns, Kaitlin</dc:creator>
  <cp:keywords/>
  <dc:description/>
  <cp:lastModifiedBy>Tarrant, Natalie R</cp:lastModifiedBy>
  <cp:revision>554</cp:revision>
  <dcterms:created xsi:type="dcterms:W3CDTF">2021-12-09T15:54:24Z</dcterms:created>
  <dcterms:modified xsi:type="dcterms:W3CDTF">2022-11-04T20:43:40Z</dcterms:modified>
  <cp:category/>
</cp:coreProperties>
</file>